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50"/>
  </p:notesMasterIdLst>
  <p:handoutMasterIdLst>
    <p:handoutMasterId r:id="rId51"/>
  </p:handoutMasterIdLst>
  <p:sldIdLst>
    <p:sldId id="282" r:id="rId5"/>
    <p:sldId id="292" r:id="rId6"/>
    <p:sldId id="299" r:id="rId7"/>
    <p:sldId id="326" r:id="rId8"/>
    <p:sldId id="327" r:id="rId9"/>
    <p:sldId id="297" r:id="rId10"/>
    <p:sldId id="303" r:id="rId11"/>
    <p:sldId id="304" r:id="rId12"/>
    <p:sldId id="312" r:id="rId13"/>
    <p:sldId id="313" r:id="rId14"/>
    <p:sldId id="283" r:id="rId15"/>
    <p:sldId id="329" r:id="rId16"/>
    <p:sldId id="328" r:id="rId17"/>
    <p:sldId id="284" r:id="rId18"/>
    <p:sldId id="305" r:id="rId19"/>
    <p:sldId id="330" r:id="rId20"/>
    <p:sldId id="314" r:id="rId21"/>
    <p:sldId id="315" r:id="rId22"/>
    <p:sldId id="316" r:id="rId23"/>
    <p:sldId id="291" r:id="rId24"/>
    <p:sldId id="331" r:id="rId25"/>
    <p:sldId id="332" r:id="rId26"/>
    <p:sldId id="298" r:id="rId27"/>
    <p:sldId id="306" r:id="rId28"/>
    <p:sldId id="317" r:id="rId29"/>
    <p:sldId id="318" r:id="rId30"/>
    <p:sldId id="285" r:id="rId31"/>
    <p:sldId id="334" r:id="rId32"/>
    <p:sldId id="333" r:id="rId33"/>
    <p:sldId id="301" r:id="rId34"/>
    <p:sldId id="308" r:id="rId35"/>
    <p:sldId id="323" r:id="rId36"/>
    <p:sldId id="309" r:id="rId37"/>
    <p:sldId id="325" r:id="rId38"/>
    <p:sldId id="335" r:id="rId39"/>
    <p:sldId id="319" r:id="rId40"/>
    <p:sldId id="300" r:id="rId41"/>
    <p:sldId id="336" r:id="rId42"/>
    <p:sldId id="302" r:id="rId43"/>
    <p:sldId id="310" r:id="rId44"/>
    <p:sldId id="311" r:id="rId45"/>
    <p:sldId id="321" r:id="rId46"/>
    <p:sldId id="324" r:id="rId47"/>
    <p:sldId id="322" r:id="rId48"/>
    <p:sldId id="296"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39E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11" autoAdjust="0"/>
    <p:restoredTop sz="94574" autoAdjust="0"/>
  </p:normalViewPr>
  <p:slideViewPr>
    <p:cSldViewPr snapToGrid="0">
      <p:cViewPr varScale="1">
        <p:scale>
          <a:sx n="86" d="100"/>
          <a:sy n="86" d="100"/>
        </p:scale>
        <p:origin x="571" y="67"/>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4/16/2020</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png>
</file>

<file path=ppt/media/image5.png>
</file>

<file path=ppt/media/image6.jpe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4/16/2020</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Small Image">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hasCustomPrompt="1"/>
          </p:nvPr>
        </p:nvSpPr>
        <p:spPr>
          <a:xfrm>
            <a:off x="9980476" y="0"/>
            <a:ext cx="2211524" cy="6858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tx1"/>
                </a:solidFill>
                <a:latin typeface="+mj-lt"/>
              </a:defRPr>
            </a:lvl1pPr>
          </a:lstStyle>
          <a:p>
            <a:r>
              <a:rPr lang="en-US"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11904" y="4650539"/>
            <a:ext cx="3401478" cy="1192038"/>
          </a:xfrm>
          <a:solidFill>
            <a:schemeClr val="tx1"/>
          </a:solidFill>
        </p:spPr>
        <p:txBody>
          <a:bodyPr lIns="252000" tIns="0" anchor="ctr"/>
          <a:lstStyle>
            <a:lvl1pPr marL="0" indent="0" algn="l">
              <a:lnSpc>
                <a:spcPct val="100000"/>
              </a:lnSpc>
              <a:buNone/>
              <a:defRPr sz="1800" i="1">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916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3572900" y="1511476"/>
            <a:ext cx="2916000" cy="467924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6713800" y="1511475"/>
            <a:ext cx="291600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1764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290450" y="1512000"/>
            <a:ext cx="176400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4148900" y="1512000"/>
            <a:ext cx="176400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6007350" y="1507535"/>
            <a:ext cx="176400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7865800" y="1507535"/>
            <a:ext cx="1764000" cy="468371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B5A8293F-A5B5-4FCC-BF27-A25B1BAFF245}"/>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1" y="1008000"/>
            <a:ext cx="9198116"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8E801980-CBAE-4A50-886D-54D7BB2E1947}"/>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EDF756E-F310-4229-ACDD-055D299A95FB}"/>
              </a:ext>
            </a:extLst>
          </p:cNvPr>
          <p:cNvSpPr/>
          <p:nvPr userDrawn="1"/>
        </p:nvSpPr>
        <p:spPr>
          <a:xfrm>
            <a:off x="6297105" y="424206"/>
            <a:ext cx="5505254" cy="5731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9" name="Subtitle 2">
            <a:extLst>
              <a:ext uri="{FF2B5EF4-FFF2-40B4-BE49-F238E27FC236}">
                <a16:creationId xmlns:a16="http://schemas.microsoft.com/office/drawing/2014/main" id="{07666241-4AF6-458A-A571-6C6C291D72F1}"/>
              </a:ext>
            </a:extLst>
          </p:cNvPr>
          <p:cNvSpPr>
            <a:spLocks noGrp="1"/>
          </p:cNvSpPr>
          <p:nvPr>
            <p:ph type="subTitle" idx="1"/>
          </p:nvPr>
        </p:nvSpPr>
        <p:spPr>
          <a:xfrm>
            <a:off x="6532775" y="3639199"/>
            <a:ext cx="5053936"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6" name="Title 5">
            <a:extLst>
              <a:ext uri="{FF2B5EF4-FFF2-40B4-BE49-F238E27FC236}">
                <a16:creationId xmlns:a16="http://schemas.microsoft.com/office/drawing/2014/main" id="{6F4F2BBF-F210-4954-9C73-A0030AACDDFE}"/>
              </a:ext>
            </a:extLst>
          </p:cNvPr>
          <p:cNvSpPr>
            <a:spLocks noGrp="1"/>
          </p:cNvSpPr>
          <p:nvPr>
            <p:ph type="title" hasCustomPrompt="1"/>
          </p:nvPr>
        </p:nvSpPr>
        <p:spPr>
          <a:xfrm>
            <a:off x="6532775" y="993303"/>
            <a:ext cx="5053936" cy="2513468"/>
          </a:xfrm>
        </p:spPr>
        <p:txBody>
          <a:bodyPr/>
          <a:lstStyle>
            <a:lvl1pPr>
              <a:defRPr sz="5400" cap="none">
                <a:solidFill>
                  <a:schemeClr val="bg1"/>
                </a:solidFill>
              </a:defRPr>
            </a:lvl1pPr>
          </a:lstStyle>
          <a:p>
            <a:r>
              <a:rPr lang="en-US" noProof="0"/>
              <a:t>Click To Edit Master Title Style</a:t>
            </a:r>
          </a:p>
        </p:txBody>
      </p:sp>
    </p:spTree>
    <p:extLst>
      <p:ext uri="{BB962C8B-B14F-4D97-AF65-F5344CB8AC3E}">
        <p14:creationId xmlns:p14="http://schemas.microsoft.com/office/powerpoint/2010/main" val="32172608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0" name="Content Placeholder 2">
            <a:extLst>
              <a:ext uri="{FF2B5EF4-FFF2-40B4-BE49-F238E27FC236}">
                <a16:creationId xmlns:a16="http://schemas.microsoft.com/office/drawing/2014/main" id="{FD1EE834-4B70-4715-8346-1C0298347EE0}"/>
              </a:ext>
            </a:extLst>
          </p:cNvPr>
          <p:cNvSpPr>
            <a:spLocks noGrp="1"/>
          </p:cNvSpPr>
          <p:nvPr>
            <p:ph idx="1"/>
          </p:nvPr>
        </p:nvSpPr>
        <p:spPr>
          <a:xfrm>
            <a:off x="432000" y="1046375"/>
            <a:ext cx="9198000" cy="5130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0139961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7" name="Content Placeholder 2">
            <a:extLst>
              <a:ext uri="{FF2B5EF4-FFF2-40B4-BE49-F238E27FC236}">
                <a16:creationId xmlns:a16="http://schemas.microsoft.com/office/drawing/2014/main" id="{EAE43F4C-1A64-4197-A44B-E6EB874E243B}"/>
              </a:ext>
            </a:extLst>
          </p:cNvPr>
          <p:cNvSpPr>
            <a:spLocks noGrp="1"/>
          </p:cNvSpPr>
          <p:nvPr>
            <p:ph sz="half" idx="1"/>
          </p:nvPr>
        </p:nvSpPr>
        <p:spPr>
          <a:xfrm>
            <a:off x="432000" y="1046376"/>
            <a:ext cx="4435831" cy="5130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a:extLst>
              <a:ext uri="{FF2B5EF4-FFF2-40B4-BE49-F238E27FC236}">
                <a16:creationId xmlns:a16="http://schemas.microsoft.com/office/drawing/2014/main" id="{D7B3F5B8-DC28-4878-AC9F-D434D7542D8F}"/>
              </a:ext>
            </a:extLst>
          </p:cNvPr>
          <p:cNvSpPr>
            <a:spLocks noGrp="1"/>
          </p:cNvSpPr>
          <p:nvPr>
            <p:ph sz="half" idx="2"/>
          </p:nvPr>
        </p:nvSpPr>
        <p:spPr>
          <a:xfrm>
            <a:off x="5194169" y="1046376"/>
            <a:ext cx="4435831" cy="513058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0283492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7" name="Text Placeholder 2">
            <a:extLst>
              <a:ext uri="{FF2B5EF4-FFF2-40B4-BE49-F238E27FC236}">
                <a16:creationId xmlns:a16="http://schemas.microsoft.com/office/drawing/2014/main" id="{CB97B01E-88B2-448F-BD96-A1AAFA39AC1E}"/>
              </a:ext>
            </a:extLst>
          </p:cNvPr>
          <p:cNvSpPr>
            <a:spLocks noGrp="1"/>
          </p:cNvSpPr>
          <p:nvPr>
            <p:ph type="body" idx="1"/>
          </p:nvPr>
        </p:nvSpPr>
        <p:spPr>
          <a:xfrm>
            <a:off x="43200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8" name="Text Placeholder 4">
            <a:extLst>
              <a:ext uri="{FF2B5EF4-FFF2-40B4-BE49-F238E27FC236}">
                <a16:creationId xmlns:a16="http://schemas.microsoft.com/office/drawing/2014/main" id="{40BADDE2-4EE6-41B4-804C-EBF680128B40}"/>
              </a:ext>
            </a:extLst>
          </p:cNvPr>
          <p:cNvSpPr>
            <a:spLocks noGrp="1"/>
          </p:cNvSpPr>
          <p:nvPr>
            <p:ph type="body" sz="quarter" idx="3"/>
          </p:nvPr>
        </p:nvSpPr>
        <p:spPr>
          <a:xfrm>
            <a:off x="5195160" y="1068420"/>
            <a:ext cx="4434840" cy="823912"/>
          </a:xfrm>
          <a:solidFill>
            <a:schemeClr val="tx1"/>
          </a:solidFill>
        </p:spPr>
        <p:txBody>
          <a:bodyPr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9" name="Content Placeholder 3">
            <a:extLst>
              <a:ext uri="{FF2B5EF4-FFF2-40B4-BE49-F238E27FC236}">
                <a16:creationId xmlns:a16="http://schemas.microsoft.com/office/drawing/2014/main" id="{BB0A14E0-899D-4594-BC9E-AE89BF0D3AB7}"/>
              </a:ext>
            </a:extLst>
          </p:cNvPr>
          <p:cNvSpPr>
            <a:spLocks noGrp="1"/>
          </p:cNvSpPr>
          <p:nvPr>
            <p:ph sz="half" idx="2"/>
          </p:nvPr>
        </p:nvSpPr>
        <p:spPr>
          <a:xfrm>
            <a:off x="432001" y="2096752"/>
            <a:ext cx="4434840" cy="4092911"/>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5">
            <a:extLst>
              <a:ext uri="{FF2B5EF4-FFF2-40B4-BE49-F238E27FC236}">
                <a16:creationId xmlns:a16="http://schemas.microsoft.com/office/drawing/2014/main" id="{2C699014-D902-4E9A-80CD-8D2BCFE67097}"/>
              </a:ext>
            </a:extLst>
          </p:cNvPr>
          <p:cNvSpPr>
            <a:spLocks noGrp="1"/>
          </p:cNvSpPr>
          <p:nvPr>
            <p:ph sz="quarter" idx="4"/>
          </p:nvPr>
        </p:nvSpPr>
        <p:spPr>
          <a:xfrm>
            <a:off x="5195160" y="2096752"/>
            <a:ext cx="4434840" cy="4092911"/>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9253289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noProof="0"/>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0" name="Content Placeholder 2">
            <a:extLst>
              <a:ext uri="{FF2B5EF4-FFF2-40B4-BE49-F238E27FC236}">
                <a16:creationId xmlns:a16="http://schemas.microsoft.com/office/drawing/2014/main" id="{79F53EF1-D412-467C-B7CE-30536F140AE1}"/>
              </a:ext>
            </a:extLst>
          </p:cNvPr>
          <p:cNvSpPr>
            <a:spLocks noGrp="1"/>
          </p:cNvSpPr>
          <p:nvPr>
            <p:ph idx="1"/>
          </p:nvPr>
        </p:nvSpPr>
        <p:spPr>
          <a:xfrm>
            <a:off x="3770722" y="457201"/>
            <a:ext cx="6023727" cy="5726784"/>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7147578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anchor="b"/>
          <a:lstStyle>
            <a:lvl1pPr>
              <a:defRPr sz="2800"/>
            </a:lvl1pPr>
          </a:lstStyle>
          <a:p>
            <a:r>
              <a:rPr lang="en-US" noProof="0"/>
              <a:t>Click to edit Master title style</a:t>
            </a:r>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p:nvPr>
        </p:nvSpPr>
        <p:spPr>
          <a:xfrm>
            <a:off x="432001" y="2057400"/>
            <a:ext cx="3159612" cy="4126584"/>
          </a:xfrm>
        </p:spPr>
        <p:txBody>
          <a:bodyPr/>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2" name="Picture Placeholder 2">
            <a:extLst>
              <a:ext uri="{FF2B5EF4-FFF2-40B4-BE49-F238E27FC236}">
                <a16:creationId xmlns:a16="http://schemas.microsoft.com/office/drawing/2014/main" id="{10319378-269C-406E-9B84-FCF22DA02EFF}"/>
              </a:ext>
            </a:extLst>
          </p:cNvPr>
          <p:cNvSpPr>
            <a:spLocks noGrp="1"/>
          </p:cNvSpPr>
          <p:nvPr>
            <p:ph type="pic" idx="1"/>
          </p:nvPr>
        </p:nvSpPr>
        <p:spPr>
          <a:xfrm>
            <a:off x="3788021" y="457201"/>
            <a:ext cx="5949868" cy="57267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210307567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115799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54ED587-2D2F-4D3F-B55B-C64465AB4EC5}"/>
              </a:ext>
            </a:extLst>
          </p:cNvPr>
          <p:cNvSpPr/>
          <p:nvPr userDrawn="1"/>
        </p:nvSpPr>
        <p:spPr>
          <a:xfrm>
            <a:off x="69274" y="66963"/>
            <a:ext cx="9911201" cy="67273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bg1"/>
                </a:solidFill>
                <a:latin typeface="+mj-lt"/>
              </a:defRPr>
            </a:lvl1pPr>
          </a:lstStyle>
          <a:p>
            <a:r>
              <a:rPr lang="en-US"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2181155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2310D190-B83D-438A-91BC-470C41B22A29}"/>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Large Image">
    <p:bg>
      <p:bgPr>
        <a:solidFill>
          <a:schemeClr val="bg1"/>
        </a:solidFill>
        <a:effectLst/>
      </p:bgPr>
    </p:bg>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069FFAE5-B16E-4571-88F7-52FA5354B1A1}"/>
              </a:ext>
            </a:extLst>
          </p:cNvPr>
          <p:cNvSpPr>
            <a:spLocks noGrp="1"/>
          </p:cNvSpPr>
          <p:nvPr>
            <p:ph type="pic" sz="quarter" idx="13" hasCustomPrompt="1"/>
          </p:nvPr>
        </p:nvSpPr>
        <p:spPr>
          <a:xfrm>
            <a:off x="69273" y="63691"/>
            <a:ext cx="9911201" cy="6727346"/>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anchor="b"/>
          <a:lstStyle>
            <a:lvl1pPr algn="r">
              <a:lnSpc>
                <a:spcPts val="5000"/>
              </a:lnSpc>
              <a:defRPr sz="6000" b="1" cap="all" spc="-300" baseline="0">
                <a:solidFill>
                  <a:schemeClr val="bg1"/>
                </a:solidFill>
                <a:latin typeface="+mj-lt"/>
              </a:defRPr>
            </a:lvl1pPr>
          </a:lstStyle>
          <a:p>
            <a:r>
              <a:rPr lang="en-US"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4094738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8" name="Picture Placeholder 1">
            <a:extLst>
              <a:ext uri="{FF2B5EF4-FFF2-40B4-BE49-F238E27FC236}">
                <a16:creationId xmlns:a16="http://schemas.microsoft.com/office/drawing/2014/main" id="{1599E2D7-24B3-4D66-9AFB-83C1AEC4DBBB}"/>
              </a:ext>
            </a:extLst>
          </p:cNvPr>
          <p:cNvSpPr>
            <a:spLocks noGrp="1"/>
          </p:cNvSpPr>
          <p:nvPr>
            <p:ph type="pic" sz="quarter" idx="33" hasCustomPrompt="1"/>
          </p:nvPr>
        </p:nvSpPr>
        <p:spPr>
          <a:xfrm>
            <a:off x="9980476" y="0"/>
            <a:ext cx="2211524" cy="619200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445086" y="1807950"/>
            <a:ext cx="5184913" cy="432000"/>
          </a:xfrm>
        </p:spPr>
        <p:txBody>
          <a:bodyPr/>
          <a:lstStyle>
            <a:lvl1pPr algn="r">
              <a:defRPr>
                <a:solidFill>
                  <a:schemeClr val="tx1"/>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444886" y="2383950"/>
            <a:ext cx="5184913" cy="360000"/>
          </a:xfrm>
        </p:spPr>
        <p:txBody>
          <a:bodyPr/>
          <a:lstStyle>
            <a:lvl1pPr marL="0" indent="0" algn="r">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445000" y="2908300"/>
            <a:ext cx="5184800" cy="3283700"/>
          </a:xfrm>
          <a:solidFill>
            <a:schemeClr val="bg1"/>
          </a:solidFill>
        </p:spPr>
        <p:txBody>
          <a:bodyPr lIns="180000" tIns="252000" rIns="252000"/>
          <a:lstStyle>
            <a:lvl1pPr algn="l">
              <a:defRPr>
                <a:solidFill>
                  <a:schemeClr val="tx1">
                    <a:lumMod val="75000"/>
                    <a:lumOff val="25000"/>
                  </a:schemeClr>
                </a:solidFill>
              </a:defRPr>
            </a:lvl1pPr>
            <a:lvl2pPr algn="l">
              <a:defRPr>
                <a:solidFill>
                  <a:schemeClr val="tx1">
                    <a:lumMod val="75000"/>
                    <a:lumOff val="25000"/>
                  </a:schemeClr>
                </a:solidFill>
              </a:defRPr>
            </a:lvl2pPr>
            <a:lvl3pPr algn="l">
              <a:defRPr>
                <a:solidFill>
                  <a:schemeClr val="tx1">
                    <a:lumMod val="75000"/>
                    <a:lumOff val="25000"/>
                  </a:schemeClr>
                </a:solidFill>
              </a:defRPr>
            </a:lvl3pPr>
            <a:lvl4pPr algn="l">
              <a:defRPr>
                <a:solidFill>
                  <a:schemeClr val="tx1">
                    <a:lumMod val="75000"/>
                    <a:lumOff val="25000"/>
                  </a:schemeClr>
                </a:solidFill>
              </a:defRPr>
            </a:lvl4pPr>
            <a:lvl5pPr algn="l">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3823393" y="1343906"/>
            <a:ext cx="3736800" cy="3933645"/>
          </a:xfrm>
          <a:solidFill>
            <a:schemeClr val="bg1"/>
          </a:solidFill>
        </p:spPr>
        <p:txBody>
          <a:bodyPr lIns="180000" tIns="180000" rIns="18000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a:lstStyle/>
          <a:p>
            <a:fld id="{19B51A1E-902D-48AF-9020-955120F399B6}" type="slidenum">
              <a:rPr lang="en-US" noProof="0" smtClean="0"/>
              <a:pPr/>
              <a:t>‹#›</a:t>
            </a:fld>
            <a:endParaRPr lang="en-US" noProof="0" dirty="0"/>
          </a:p>
        </p:txBody>
      </p:sp>
      <p:sp>
        <p:nvSpPr>
          <p:cNvPr id="9" name="Picture Placeholder 6">
            <a:extLst>
              <a:ext uri="{FF2B5EF4-FFF2-40B4-BE49-F238E27FC236}">
                <a16:creationId xmlns:a16="http://schemas.microsoft.com/office/drawing/2014/main" id="{492C2A1D-F7BD-46B6-BC01-15D365ACD50B}"/>
              </a:ext>
            </a:extLst>
          </p:cNvPr>
          <p:cNvSpPr>
            <a:spLocks noGrp="1"/>
          </p:cNvSpPr>
          <p:nvPr>
            <p:ph type="pic" sz="quarter" idx="14" hasCustomPrompt="1"/>
          </p:nvPr>
        </p:nvSpPr>
        <p:spPr>
          <a:xfrm>
            <a:off x="7560193" y="1344803"/>
            <a:ext cx="3737526" cy="3933645"/>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6" name="Title 5">
            <a:extLst>
              <a:ext uri="{FF2B5EF4-FFF2-40B4-BE49-F238E27FC236}">
                <a16:creationId xmlns:a16="http://schemas.microsoft.com/office/drawing/2014/main" id="{7F4F1543-153D-4F77-A4A9-C9BBA1C2052E}"/>
              </a:ext>
            </a:extLst>
          </p:cNvPr>
          <p:cNvSpPr>
            <a:spLocks noGrp="1"/>
          </p:cNvSpPr>
          <p:nvPr>
            <p:ph type="title"/>
          </p:nvPr>
        </p:nvSpPr>
        <p:spPr>
          <a:xfrm>
            <a:off x="432000" y="432000"/>
            <a:ext cx="9131100" cy="432000"/>
          </a:xfrm>
        </p:spPr>
        <p:txBody>
          <a:bodyPr/>
          <a:lstStyle/>
          <a:p>
            <a:r>
              <a:rPr lang="en-US" noProof="0"/>
              <a:t>Click to edit Master title style</a:t>
            </a:r>
          </a:p>
        </p:txBody>
      </p:sp>
      <p:sp>
        <p:nvSpPr>
          <p:cNvPr id="11" name="Subtitle 2">
            <a:extLst>
              <a:ext uri="{FF2B5EF4-FFF2-40B4-BE49-F238E27FC236}">
                <a16:creationId xmlns:a16="http://schemas.microsoft.com/office/drawing/2014/main" id="{9FAA210E-391A-499A-89D5-F222045FD1A4}"/>
              </a:ext>
            </a:extLst>
          </p:cNvPr>
          <p:cNvSpPr>
            <a:spLocks noGrp="1"/>
          </p:cNvSpPr>
          <p:nvPr>
            <p:ph type="body" sz="quarter" idx="32" hasCustomPrompt="1"/>
          </p:nvPr>
        </p:nvSpPr>
        <p:spPr>
          <a:xfrm>
            <a:off x="431800" y="1008000"/>
            <a:ext cx="68959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Tree>
    <p:extLst>
      <p:ext uri="{BB962C8B-B14F-4D97-AF65-F5344CB8AC3E}">
        <p14:creationId xmlns:p14="http://schemas.microsoft.com/office/powerpoint/2010/main" val="2347197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a:lstStyle>
            <a:lvl1pPr>
              <a:defRPr>
                <a:solidFill>
                  <a:schemeClr val="tx1"/>
                </a:solidFill>
              </a:defRPr>
            </a:lvl1pPr>
          </a:lstStyle>
          <a:p>
            <a:r>
              <a:rPr lang="en-US"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9198000"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1432296"/>
            <a:ext cx="4500000" cy="527076"/>
          </a:xfrm>
          <a:solidFill>
            <a:schemeClr val="tx1"/>
          </a:solidFill>
        </p:spPr>
        <p:txBody>
          <a:bodyPr lIns="180000" tIns="36000" anchor="ctr"/>
          <a:lstStyle>
            <a:lvl1pPr marL="0" indent="0">
              <a:buNone/>
              <a:defRPr sz="2400" b="1" spc="-15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4500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5129800" y="1433105"/>
            <a:ext cx="4500000" cy="525283"/>
          </a:xfrm>
          <a:solidFill>
            <a:schemeClr val="tx1"/>
          </a:solidFill>
        </p:spPr>
        <p:txBody>
          <a:bodyPr lIns="180000" tIns="36000" anchor="ctr"/>
          <a:lstStyle>
            <a:lvl1pPr marL="0" indent="0">
              <a:buNone/>
              <a:defRPr sz="2400" b="1" spc="-150">
                <a:solidFill>
                  <a:schemeClr val="bg1"/>
                </a:solidFill>
                <a:latin typeface="+mj-lt"/>
              </a:defRPr>
            </a:lvl1pPr>
          </a:lstStyle>
          <a:p>
            <a:pPr lvl="0"/>
            <a:r>
              <a:rPr lang="en-US" noProof="0"/>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5129800" y="2020359"/>
            <a:ext cx="4500000" cy="4170891"/>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299200" y="432000"/>
            <a:ext cx="5472113" cy="5759250"/>
          </a:xfrm>
          <a:solidFill>
            <a:schemeClr val="tx1">
              <a:lumMod val="75000"/>
              <a:lumOff val="25000"/>
            </a:schemeClr>
          </a:solidFill>
        </p:spPr>
        <p:txBody>
          <a:bodyPr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75314" y="5096632"/>
            <a:ext cx="2028686" cy="1094618"/>
          </a:xfrm>
        </p:spPr>
        <p:txBody>
          <a:bodyPr anchor="b"/>
          <a:lstStyle>
            <a:lvl1pPr marL="0" indent="0" algn="r">
              <a:buNone/>
              <a:defRPr i="1">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5" name="Title 4">
            <a:extLst>
              <a:ext uri="{FF2B5EF4-FFF2-40B4-BE49-F238E27FC236}">
                <a16:creationId xmlns:a16="http://schemas.microsoft.com/office/drawing/2014/main" id="{28F8443E-0D06-4057-933B-C87E884C5F72}"/>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hank You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174360" y="2112793"/>
            <a:ext cx="6798250" cy="1674470"/>
          </a:xfrm>
        </p:spPr>
        <p:txBody>
          <a:bodyPr anchor="ctr"/>
          <a:lstStyle>
            <a:lvl1pPr algn="ctr">
              <a:lnSpc>
                <a:spcPct val="100000"/>
              </a:lnSpc>
              <a:defRPr sz="6000" b="1" cap="all" spc="-300" baseline="0">
                <a:solidFill>
                  <a:schemeClr val="tx1"/>
                </a:solidFill>
                <a:latin typeface="+mj-lt"/>
              </a:defRPr>
            </a:lvl1pPr>
          </a:lstStyle>
          <a:p>
            <a:r>
              <a:rPr lang="en-US" noProof="0"/>
              <a:t>Thank you</a:t>
            </a:r>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Text Placeholder 5">
            <a:extLst>
              <a:ext uri="{FF2B5EF4-FFF2-40B4-BE49-F238E27FC236}">
                <a16:creationId xmlns:a16="http://schemas.microsoft.com/office/drawing/2014/main" id="{CA3EFDD3-A9D2-4EB6-BB2A-F6999D9F7EA6}"/>
              </a:ext>
            </a:extLst>
          </p:cNvPr>
          <p:cNvSpPr>
            <a:spLocks noGrp="1"/>
          </p:cNvSpPr>
          <p:nvPr>
            <p:ph type="body" sz="quarter" idx="15" hasCustomPrompt="1"/>
          </p:nvPr>
        </p:nvSpPr>
        <p:spPr>
          <a:xfrm>
            <a:off x="2174361" y="4035727"/>
            <a:ext cx="3329850" cy="382887"/>
          </a:xfrm>
        </p:spPr>
        <p:txBody>
          <a:bodyPr/>
          <a:lstStyle>
            <a:lvl1pPr marL="0" indent="0" algn="r">
              <a:buNone/>
              <a:defRPr sz="2400"/>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12" name="Text Placeholder 6">
            <a:extLst>
              <a:ext uri="{FF2B5EF4-FFF2-40B4-BE49-F238E27FC236}">
                <a16:creationId xmlns:a16="http://schemas.microsoft.com/office/drawing/2014/main" id="{261ED1F7-B623-43D9-9BDA-8808C5CFAFFB}"/>
              </a:ext>
            </a:extLst>
          </p:cNvPr>
          <p:cNvSpPr>
            <a:spLocks noGrp="1"/>
          </p:cNvSpPr>
          <p:nvPr>
            <p:ph type="body" sz="quarter" idx="16" hasCustomPrompt="1"/>
          </p:nvPr>
        </p:nvSpPr>
        <p:spPr>
          <a:xfrm>
            <a:off x="6062268" y="4150118"/>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13" name="Text Placeholder 7">
            <a:extLst>
              <a:ext uri="{FF2B5EF4-FFF2-40B4-BE49-F238E27FC236}">
                <a16:creationId xmlns:a16="http://schemas.microsoft.com/office/drawing/2014/main" id="{E27366FC-4115-4122-9CE2-5FA9D424AD51}"/>
              </a:ext>
            </a:extLst>
          </p:cNvPr>
          <p:cNvSpPr>
            <a:spLocks noGrp="1"/>
          </p:cNvSpPr>
          <p:nvPr>
            <p:ph type="body" sz="quarter" idx="17" hasCustomPrompt="1"/>
          </p:nvPr>
        </p:nvSpPr>
        <p:spPr>
          <a:xfrm>
            <a:off x="6062268" y="4540691"/>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4" name="Text Placeholder 8">
            <a:extLst>
              <a:ext uri="{FF2B5EF4-FFF2-40B4-BE49-F238E27FC236}">
                <a16:creationId xmlns:a16="http://schemas.microsoft.com/office/drawing/2014/main" id="{DEB36829-2F8B-4E22-AB6D-4111D18AF847}"/>
              </a:ext>
            </a:extLst>
          </p:cNvPr>
          <p:cNvSpPr>
            <a:spLocks noGrp="1"/>
          </p:cNvSpPr>
          <p:nvPr>
            <p:ph type="body" sz="quarter" idx="18" hasCustomPrompt="1"/>
          </p:nvPr>
        </p:nvSpPr>
        <p:spPr>
          <a:xfrm>
            <a:off x="6062268" y="4931263"/>
            <a:ext cx="2910342" cy="238016"/>
          </a:xfrm>
        </p:spPr>
        <p:txBody>
          <a:bodyPr/>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Tree>
    <p:extLst>
      <p:ext uri="{BB962C8B-B14F-4D97-AF65-F5344CB8AC3E}">
        <p14:creationId xmlns:p14="http://schemas.microsoft.com/office/powerpoint/2010/main" val="3189010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solidFill>
              </a:defRPr>
            </a:lvl1pPr>
          </a:lstStyle>
          <a:p>
            <a:r>
              <a:rPr lang="en-US" noProof="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1" y="1008000"/>
            <a:ext cx="9198116" cy="360000"/>
          </a:xfrm>
        </p:spPr>
        <p:txBody>
          <a:bodyPr/>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3442953D-28FC-41B5-A1BB-BB3BA7CA40B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2C8D0EF-1DB6-4ADC-8F31-5AE53BF5EAF4}"/>
              </a:ext>
            </a:extLst>
          </p:cNvPr>
          <p:cNvSpPr/>
          <p:nvPr userDrawn="1"/>
        </p:nvSpPr>
        <p:spPr>
          <a:xfrm>
            <a:off x="69274" y="66963"/>
            <a:ext cx="9911201" cy="67273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Rectangle 6">
            <a:extLst>
              <a:ext uri="{FF2B5EF4-FFF2-40B4-BE49-F238E27FC236}">
                <a16:creationId xmlns:a16="http://schemas.microsoft.com/office/drawing/2014/main" id="{62F208ED-79A0-4B2C-A5EE-9D27466BCA3F}"/>
              </a:ext>
            </a:extLst>
          </p:cNvPr>
          <p:cNvSpPr/>
          <p:nvPr userDrawn="1"/>
        </p:nvSpPr>
        <p:spPr>
          <a:xfrm>
            <a:off x="11407775" y="6356350"/>
            <a:ext cx="7842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9198116" cy="432000"/>
          </a:xfrm>
          <a:prstGeom prst="rect">
            <a:avLst/>
          </a:prstGeom>
        </p:spPr>
        <p:txBody>
          <a:bodyPr vert="horz" lIns="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9198116" cy="467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p:spPr>
        <p:txBody>
          <a:bodyPr vert="horz" lIns="0" tIns="0" rIns="0" bIns="0" rtlCol="0" anchor="ctr"/>
          <a:lstStyle>
            <a:lvl1pPr algn="l">
              <a:defRPr sz="1200" i="1">
                <a:solidFill>
                  <a:schemeClr val="tx1">
                    <a:lumMod val="75000"/>
                    <a:lumOff val="25000"/>
                  </a:schemeClr>
                </a:solidFill>
                <a:latin typeface="Times New Roman" panose="02020603050405020304" pitchFamily="18" charset="0"/>
                <a:cs typeface="Times New Roman" panose="02020603050405020304" pitchFamily="18" charset="0"/>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47502" y="6401750"/>
            <a:ext cx="278418" cy="274324"/>
          </a:xfrm>
          <a:prstGeom prst="rect">
            <a:avLst/>
          </a:prstGeom>
        </p:spPr>
        <p:txBody>
          <a:bodyPr vert="horz" lIns="0" tIns="0" rIns="0" bIns="0" rtlCol="0" anchor="ctr"/>
          <a:lstStyle>
            <a:lvl1pPr algn="ctr">
              <a:defRPr sz="1200" i="1">
                <a:solidFill>
                  <a:schemeClr val="bg1"/>
                </a:solidFill>
              </a:defRPr>
            </a:lvl1pPr>
          </a:lstStyle>
          <a:p>
            <a:fld id="{19B51A1E-902D-48AF-9020-955120F399B6}" type="slidenum">
              <a:rPr lang="en-US" noProof="0" smtClean="0"/>
              <a:pPr/>
              <a:t>‹#›</a:t>
            </a:fld>
            <a:endParaRPr lang="en-US" noProof="0" dirty="0"/>
          </a:p>
        </p:txBody>
      </p:sp>
      <p:sp>
        <p:nvSpPr>
          <p:cNvPr id="4" name="TextBox 3">
            <a:extLst>
              <a:ext uri="{FF2B5EF4-FFF2-40B4-BE49-F238E27FC236}">
                <a16:creationId xmlns:a16="http://schemas.microsoft.com/office/drawing/2014/main" id="{34FDC6F9-37F9-4E25-AECA-D307B8421C73}"/>
              </a:ext>
            </a:extLst>
          </p:cNvPr>
          <p:cNvSpPr txBox="1"/>
          <p:nvPr userDrawn="1"/>
        </p:nvSpPr>
        <p:spPr>
          <a:xfrm>
            <a:off x="9630116" y="6346108"/>
            <a:ext cx="1662546" cy="404658"/>
          </a:xfrm>
          <a:prstGeom prst="rect">
            <a:avLst/>
          </a:prstGeom>
          <a:noFill/>
        </p:spPr>
        <p:txBody>
          <a:bodyPr wrap="square" lIns="0" tIns="36000" rIns="0" bIns="0" rtlCol="0">
            <a:spAutoFit/>
          </a:bodyPr>
          <a:lstStyle/>
          <a:p>
            <a:pPr algn="r">
              <a:lnSpc>
                <a:spcPts val="1400"/>
              </a:lnSpc>
            </a:pPr>
            <a:r>
              <a:rPr lang="en-US" sz="1600" b="1" spc="-100" baseline="0" noProof="0" dirty="0">
                <a:solidFill>
                  <a:schemeClr val="tx1">
                    <a:lumMod val="50000"/>
                    <a:lumOff val="50000"/>
                  </a:schemeClr>
                </a:solidFill>
                <a:latin typeface="Corbel" panose="020B0503020204020204" pitchFamily="34" charset="0"/>
              </a:rPr>
              <a:t>FIRST UP</a:t>
            </a:r>
            <a:br>
              <a:rPr lang="en-US" sz="1600" b="1" spc="-100" baseline="0" noProof="0" dirty="0">
                <a:solidFill>
                  <a:schemeClr val="tx1">
                    <a:lumMod val="50000"/>
                    <a:lumOff val="50000"/>
                  </a:schemeClr>
                </a:solidFill>
                <a:latin typeface="Corbel" panose="020B0503020204020204" pitchFamily="34" charset="0"/>
              </a:rPr>
            </a:br>
            <a:r>
              <a:rPr lang="en-US" sz="1600" b="1" spc="-100" baseline="0" noProof="0" dirty="0">
                <a:solidFill>
                  <a:schemeClr val="accent1"/>
                </a:solidFill>
                <a:latin typeface="Corbel" panose="020B0503020204020204" pitchFamily="34" charset="0"/>
              </a:rPr>
              <a:t> </a:t>
            </a:r>
            <a:r>
              <a:rPr lang="en-US" sz="1600" b="1" spc="-100" baseline="0" noProof="0" dirty="0">
                <a:solidFill>
                  <a:schemeClr val="tx1"/>
                </a:solidFill>
                <a:latin typeface="Corbel" panose="020B0503020204020204" pitchFamily="34" charset="0"/>
              </a:rPr>
              <a:t>CONSULTANTS</a:t>
            </a:r>
          </a:p>
        </p:txBody>
      </p:sp>
      <p:sp>
        <p:nvSpPr>
          <p:cNvPr id="8" name="Rectangle 7">
            <a:extLst>
              <a:ext uri="{FF2B5EF4-FFF2-40B4-BE49-F238E27FC236}">
                <a16:creationId xmlns:a16="http://schemas.microsoft.com/office/drawing/2014/main" id="{6B322F68-670D-45A0-A54F-7E70BCEAED3F}"/>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9">
            <a:extLst>
              <a:ext uri="{FF2B5EF4-FFF2-40B4-BE49-F238E27FC236}">
                <a16:creationId xmlns:a16="http://schemas.microsoft.com/office/drawing/2014/main" id="{E69B5F15-353A-4344-8D61-F4E25AA9FB6C}"/>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1" name="Rectangle 10">
            <a:extLst>
              <a:ext uri="{FF2B5EF4-FFF2-40B4-BE49-F238E27FC236}">
                <a16:creationId xmlns:a16="http://schemas.microsoft.com/office/drawing/2014/main" id="{2FA0C0AA-FCE8-4A7F-928A-54C96BBA9053}"/>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5" r:id="rId5"/>
    <p:sldLayoutId id="2147483659" r:id="rId6"/>
    <p:sldLayoutId id="2147483660" r:id="rId7"/>
    <p:sldLayoutId id="2147483664" r:id="rId8"/>
    <p:sldLayoutId id="2147483650" r:id="rId9"/>
    <p:sldLayoutId id="2147483656" r:id="rId10"/>
    <p:sldLayoutId id="2147483657" r:id="rId11"/>
    <p:sldLayoutId id="2147483654" r:id="rId12"/>
    <p:sldLayoutId id="2147483672" r:id="rId13"/>
    <p:sldLayoutId id="2147483666" r:id="rId14"/>
    <p:sldLayoutId id="2147483667" r:id="rId15"/>
    <p:sldLayoutId id="2147483668" r:id="rId16"/>
    <p:sldLayoutId id="2147483673" r:id="rId17"/>
    <p:sldLayoutId id="2147483675" r:id="rId18"/>
    <p:sldLayoutId id="2147483669" r:id="rId19"/>
    <p:sldLayoutId id="2147483655" r:id="rId20"/>
  </p:sldLayoutIdLst>
  <p:hf hdr="0" ftr="0" dt="0"/>
  <p:txStyles>
    <p:titleStyle>
      <a:lvl1pPr algn="l"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hyperlink" Target="https://brilliant.org/wiki/rational-numbers/" TargetMode="Externa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8.xml"/><Relationship Id="rId4" Type="http://schemas.openxmlformats.org/officeDocument/2006/relationships/hyperlink" Target="https://github.com/nitcse2018/daa-prasiu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E2F2BFDF-E9F2-4569-A9F2-E1FFCB7FB82D}"/>
              </a:ext>
            </a:extLst>
          </p:cNvPr>
          <p:cNvSpPr txBox="1"/>
          <p:nvPr/>
        </p:nvSpPr>
        <p:spPr>
          <a:xfrm>
            <a:off x="2026326" y="3979632"/>
            <a:ext cx="6007965" cy="472433"/>
          </a:xfrm>
          <a:prstGeom prst="rect">
            <a:avLst/>
          </a:prstGeom>
          <a:noFill/>
        </p:spPr>
        <p:txBody>
          <a:bodyPr wrap="square" lIns="0" tIns="36000" rIns="0" bIns="0" rtlCol="0">
            <a:spAutoFit/>
          </a:bodyPr>
          <a:lstStyle/>
          <a:p>
            <a:pPr algn="ctr">
              <a:lnSpc>
                <a:spcPts val="1400"/>
              </a:lnSpc>
            </a:pPr>
            <a:r>
              <a:rPr lang="en-US" sz="3600" b="1" spc="-100" dirty="0">
                <a:solidFill>
                  <a:schemeClr val="tx1">
                    <a:lumMod val="50000"/>
                    <a:lumOff val="50000"/>
                  </a:schemeClr>
                </a:solidFill>
                <a:latin typeface="Corbel" panose="020B0503020204020204" pitchFamily="34" charset="0"/>
              </a:rPr>
              <a:t>Course code : CSB-252</a:t>
            </a:r>
          </a:p>
          <a:p>
            <a:pPr algn="ctr">
              <a:lnSpc>
                <a:spcPts val="1400"/>
              </a:lnSpc>
            </a:pPr>
            <a:endParaRPr lang="en-US" sz="3600" b="1" spc="-100" baseline="0" dirty="0">
              <a:latin typeface="Corbel" panose="020B0503020204020204" pitchFamily="34" charset="0"/>
            </a:endParaRPr>
          </a:p>
        </p:txBody>
      </p:sp>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266330" y="479394"/>
            <a:ext cx="9463596" cy="2831977"/>
          </a:xfrm>
        </p:spPr>
        <p:txBody>
          <a:bodyPr/>
          <a:lstStyle/>
          <a:p>
            <a:pPr algn="ctr">
              <a:lnSpc>
                <a:spcPts val="1400"/>
              </a:lnSpc>
            </a:pPr>
            <a:br>
              <a:rPr lang="en-US" spc="-100" dirty="0">
                <a:latin typeface="Corbel" panose="020B0503020204020204" pitchFamily="34" charset="0"/>
              </a:rPr>
            </a:br>
            <a:br>
              <a:rPr lang="en-US" spc="-100" dirty="0">
                <a:latin typeface="Corbel" panose="020B0503020204020204" pitchFamily="34" charset="0"/>
              </a:rPr>
            </a:br>
            <a:r>
              <a:rPr lang="en-US" spc="-100" dirty="0">
                <a:latin typeface="Corbel" panose="020B0503020204020204" pitchFamily="34" charset="0"/>
              </a:rPr>
              <a:t>DESIGN AND ANALYSIS</a:t>
            </a:r>
            <a:br>
              <a:rPr lang="en-US" spc="-100" dirty="0">
                <a:latin typeface="Corbel" panose="020B0503020204020204" pitchFamily="34" charset="0"/>
              </a:rPr>
            </a:br>
            <a:br>
              <a:rPr lang="en-US" spc="-100" dirty="0">
                <a:latin typeface="Corbel" panose="020B0503020204020204" pitchFamily="34" charset="0"/>
              </a:rPr>
            </a:br>
            <a:r>
              <a:rPr lang="en-US" spc="-100" dirty="0">
                <a:latin typeface="Corbel" panose="020B0503020204020204" pitchFamily="34" charset="0"/>
              </a:rPr>
              <a:t> </a:t>
            </a:r>
            <a:br>
              <a:rPr lang="en-US" spc="-100" dirty="0">
                <a:latin typeface="Corbel" panose="020B0503020204020204" pitchFamily="34" charset="0"/>
              </a:rPr>
            </a:br>
            <a:br>
              <a:rPr lang="en-US" spc="-100" dirty="0">
                <a:latin typeface="Corbel" panose="020B0503020204020204" pitchFamily="34" charset="0"/>
              </a:rPr>
            </a:br>
            <a:br>
              <a:rPr lang="en-US" spc="-100" dirty="0">
                <a:latin typeface="Corbel" panose="020B0503020204020204" pitchFamily="34" charset="0"/>
              </a:rPr>
            </a:br>
            <a:r>
              <a:rPr lang="en-US" spc="-100" dirty="0">
                <a:latin typeface="Corbel" panose="020B0503020204020204" pitchFamily="34" charset="0"/>
              </a:rPr>
              <a:t>OF</a:t>
            </a:r>
            <a:br>
              <a:rPr lang="en-US" spc="-100" dirty="0">
                <a:latin typeface="Corbel" panose="020B0503020204020204" pitchFamily="34" charset="0"/>
              </a:rPr>
            </a:br>
            <a:r>
              <a:rPr lang="en-US" spc="-100" dirty="0">
                <a:latin typeface="Corbel" panose="020B0503020204020204" pitchFamily="34" charset="0"/>
              </a:rPr>
              <a:t> </a:t>
            </a:r>
            <a:br>
              <a:rPr lang="en-US" spc="-100" dirty="0">
                <a:latin typeface="Corbel" panose="020B0503020204020204" pitchFamily="34" charset="0"/>
              </a:rPr>
            </a:br>
            <a:br>
              <a:rPr lang="en-US" spc="-100">
                <a:latin typeface="Corbel" panose="020B0503020204020204" pitchFamily="34" charset="0"/>
              </a:rPr>
            </a:br>
            <a:br>
              <a:rPr lang="en-US" spc="-100">
                <a:latin typeface="Corbel" panose="020B0503020204020204" pitchFamily="34" charset="0"/>
              </a:rPr>
            </a:br>
            <a:r>
              <a:rPr lang="en-US" spc="-100">
                <a:latin typeface="Corbel" panose="020B0503020204020204" pitchFamily="34" charset="0"/>
              </a:rPr>
              <a:t>ALGORITHMS</a:t>
            </a:r>
            <a:endParaRPr lang="en-US" spc="-100" dirty="0">
              <a:latin typeface="Corbel" panose="020B0503020204020204" pitchFamily="34" charset="0"/>
            </a:endParaRP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5953760" y="4650538"/>
            <a:ext cx="4759623" cy="1821382"/>
          </a:xfrm>
        </p:spPr>
        <p:txBody>
          <a:bodyPr/>
          <a:lstStyle/>
          <a:p>
            <a:r>
              <a:rPr lang="en-US" sz="2400" dirty="0"/>
              <a:t>Name : </a:t>
            </a:r>
            <a:r>
              <a:rPr lang="en-US" sz="2400" i="0" dirty="0"/>
              <a:t>PRASUN VERMA</a:t>
            </a:r>
          </a:p>
          <a:p>
            <a:r>
              <a:rPr lang="en-US" sz="2400" dirty="0"/>
              <a:t>Roll No. : </a:t>
            </a:r>
            <a:r>
              <a:rPr lang="en-US" sz="2400" i="0" dirty="0"/>
              <a:t>181210036</a:t>
            </a:r>
          </a:p>
          <a:p>
            <a:r>
              <a:rPr lang="en-US" sz="2400" dirty="0"/>
              <a:t>Branch : </a:t>
            </a:r>
            <a:r>
              <a:rPr lang="en-US" sz="2400" i="0" dirty="0"/>
              <a:t>CSE ( 2</a:t>
            </a:r>
            <a:r>
              <a:rPr lang="en-US" sz="2400" i="0" baseline="30000" dirty="0"/>
              <a:t>nd</a:t>
            </a:r>
            <a:r>
              <a:rPr lang="en-US" sz="2400" i="0" dirty="0"/>
              <a:t> Year )</a:t>
            </a:r>
          </a:p>
        </p:txBody>
      </p:sp>
      <p:pic>
        <p:nvPicPr>
          <p:cNvPr id="18" name="Picture Placeholder 17" descr="decorative element">
            <a:extLst>
              <a:ext uri="{FF2B5EF4-FFF2-40B4-BE49-F238E27FC236}">
                <a16:creationId xmlns:a16="http://schemas.microsoft.com/office/drawing/2014/main" id="{2411CA0B-8E20-7C48-9074-8D57423981DC}"/>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3899961691"/>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CODE</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10</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339038" y="856522"/>
            <a:ext cx="9210524" cy="5814872"/>
          </a:xfrm>
        </p:spPr>
        <p:txBody>
          <a:bodyPr/>
          <a:lstStyle/>
          <a:p>
            <a:pPr marL="0" indent="0">
              <a:lnSpc>
                <a:spcPct val="100000"/>
              </a:lnSpc>
              <a:spcBef>
                <a:spcPts val="0"/>
              </a:spcBef>
              <a:buNone/>
            </a:pPr>
            <a:endParaRPr lang="en-IN" sz="1400" dirty="0"/>
          </a:p>
          <a:p>
            <a:pPr marL="0" indent="0">
              <a:lnSpc>
                <a:spcPct val="100000"/>
              </a:lnSpc>
              <a:spcBef>
                <a:spcPts val="0"/>
              </a:spcBef>
              <a:buNone/>
            </a:pPr>
            <a:r>
              <a:rPr lang="en-IN" sz="1400" dirty="0"/>
              <a:t>	</a:t>
            </a:r>
            <a:r>
              <a:rPr lang="en-IN" sz="1400" dirty="0">
                <a:solidFill>
                  <a:srgbClr val="FF0000"/>
                </a:solidFill>
              </a:rPr>
              <a:t>// Find maximum subarray sum for the right subarray</a:t>
            </a:r>
          </a:p>
          <a:p>
            <a:pPr marL="0" indent="0">
              <a:lnSpc>
                <a:spcPct val="100000"/>
              </a:lnSpc>
              <a:spcBef>
                <a:spcPts val="0"/>
              </a:spcBef>
              <a:buNone/>
            </a:pPr>
            <a:r>
              <a:rPr lang="en-IN" sz="1400" dirty="0">
                <a:solidFill>
                  <a:srgbClr val="FF0000"/>
                </a:solidFill>
              </a:rPr>
              <a:t>	// excluding the middle element</a:t>
            </a:r>
          </a:p>
          <a:p>
            <a:pPr marL="0" indent="0">
              <a:lnSpc>
                <a:spcPct val="100000"/>
              </a:lnSpc>
              <a:spcBef>
                <a:spcPts val="0"/>
              </a:spcBef>
              <a:buNone/>
            </a:pPr>
            <a:r>
              <a:rPr lang="en-IN" sz="1400" dirty="0"/>
              <a:t>	int </a:t>
            </a:r>
            <a:r>
              <a:rPr lang="en-IN" sz="1400" dirty="0" err="1"/>
              <a:t>right_max</a:t>
            </a:r>
            <a:r>
              <a:rPr lang="en-IN" sz="1400" dirty="0"/>
              <a:t> = INT_MIN;</a:t>
            </a:r>
          </a:p>
          <a:p>
            <a:pPr marL="0" indent="0">
              <a:lnSpc>
                <a:spcPct val="100000"/>
              </a:lnSpc>
              <a:spcBef>
                <a:spcPts val="0"/>
              </a:spcBef>
              <a:buNone/>
            </a:pPr>
            <a:r>
              <a:rPr lang="en-IN" sz="1400" dirty="0"/>
              <a:t>	sum = 0;	</a:t>
            </a:r>
            <a:r>
              <a:rPr lang="en-IN" sz="1400" dirty="0">
                <a:solidFill>
                  <a:srgbClr val="FF0000"/>
                </a:solidFill>
              </a:rPr>
              <a:t>// reset sum to 0</a:t>
            </a:r>
          </a:p>
          <a:p>
            <a:pPr marL="0" indent="0">
              <a:lnSpc>
                <a:spcPct val="100000"/>
              </a:lnSpc>
              <a:spcBef>
                <a:spcPts val="0"/>
              </a:spcBef>
              <a:buNone/>
            </a:pPr>
            <a:r>
              <a:rPr lang="en-IN" sz="1400" dirty="0"/>
              <a:t>	for (int </a:t>
            </a:r>
            <a:r>
              <a:rPr lang="en-IN" sz="1400" dirty="0" err="1"/>
              <a:t>i</a:t>
            </a:r>
            <a:r>
              <a:rPr lang="en-IN" sz="1400" dirty="0"/>
              <a:t> = mid + 1; </a:t>
            </a:r>
            <a:r>
              <a:rPr lang="en-IN" sz="1400" dirty="0" err="1"/>
              <a:t>i</a:t>
            </a:r>
            <a:r>
              <a:rPr lang="en-IN" sz="1400" dirty="0"/>
              <a:t> &lt;= high; </a:t>
            </a:r>
            <a:r>
              <a:rPr lang="en-IN" sz="1400" dirty="0" err="1"/>
              <a:t>i</a:t>
            </a:r>
            <a:r>
              <a:rPr lang="en-IN" sz="1400" dirty="0"/>
              <a:t>++)</a:t>
            </a:r>
          </a:p>
          <a:p>
            <a:pPr marL="0" indent="0">
              <a:lnSpc>
                <a:spcPct val="100000"/>
              </a:lnSpc>
              <a:spcBef>
                <a:spcPts val="0"/>
              </a:spcBef>
              <a:buNone/>
            </a:pPr>
            <a:r>
              <a:rPr lang="en-IN" sz="1400" dirty="0"/>
              <a:t>	{</a:t>
            </a:r>
          </a:p>
          <a:p>
            <a:pPr marL="0" indent="0">
              <a:lnSpc>
                <a:spcPct val="100000"/>
              </a:lnSpc>
              <a:spcBef>
                <a:spcPts val="0"/>
              </a:spcBef>
              <a:buNone/>
            </a:pPr>
            <a:r>
              <a:rPr lang="en-IN" sz="1400" dirty="0"/>
              <a:t>		sum += A[</a:t>
            </a:r>
            <a:r>
              <a:rPr lang="en-IN" sz="1400" dirty="0" err="1"/>
              <a:t>i</a:t>
            </a:r>
            <a:r>
              <a:rPr lang="en-IN" sz="1400" dirty="0"/>
              <a:t>];</a:t>
            </a:r>
          </a:p>
          <a:p>
            <a:pPr marL="0" indent="0">
              <a:lnSpc>
                <a:spcPct val="100000"/>
              </a:lnSpc>
              <a:spcBef>
                <a:spcPts val="0"/>
              </a:spcBef>
              <a:buNone/>
            </a:pPr>
            <a:r>
              <a:rPr lang="en-IN" sz="1400" dirty="0"/>
              <a:t>		if (sum &gt; </a:t>
            </a:r>
            <a:r>
              <a:rPr lang="en-IN" sz="1400" dirty="0" err="1"/>
              <a:t>right_max</a:t>
            </a:r>
            <a:r>
              <a:rPr lang="en-IN" sz="1400" dirty="0"/>
              <a:t>)</a:t>
            </a:r>
          </a:p>
          <a:p>
            <a:pPr marL="0" indent="0">
              <a:lnSpc>
                <a:spcPct val="100000"/>
              </a:lnSpc>
              <a:spcBef>
                <a:spcPts val="0"/>
              </a:spcBef>
              <a:buNone/>
            </a:pPr>
            <a:r>
              <a:rPr lang="en-IN" sz="1400" dirty="0"/>
              <a:t>			</a:t>
            </a:r>
            <a:r>
              <a:rPr lang="en-IN" sz="1400" dirty="0" err="1"/>
              <a:t>right_max</a:t>
            </a:r>
            <a:r>
              <a:rPr lang="en-IN" sz="1400" dirty="0"/>
              <a:t> = sum;</a:t>
            </a:r>
          </a:p>
          <a:p>
            <a:pPr marL="0" indent="0">
              <a:lnSpc>
                <a:spcPct val="100000"/>
              </a:lnSpc>
              <a:spcBef>
                <a:spcPts val="0"/>
              </a:spcBef>
              <a:buNone/>
            </a:pPr>
            <a:r>
              <a:rPr lang="en-IN" sz="1400" dirty="0"/>
              <a:t>	}</a:t>
            </a:r>
          </a:p>
          <a:p>
            <a:pPr marL="0" indent="0">
              <a:lnSpc>
                <a:spcPct val="100000"/>
              </a:lnSpc>
              <a:spcBef>
                <a:spcPts val="0"/>
              </a:spcBef>
              <a:buNone/>
            </a:pPr>
            <a:r>
              <a:rPr lang="en-IN" sz="1400" dirty="0"/>
              <a:t>	</a:t>
            </a:r>
            <a:r>
              <a:rPr lang="en-IN" sz="1400" dirty="0">
                <a:solidFill>
                  <a:srgbClr val="FF0000"/>
                </a:solidFill>
              </a:rPr>
              <a:t>// Recursively find the maximum subarray sum for left subarray</a:t>
            </a:r>
          </a:p>
          <a:p>
            <a:pPr marL="0" indent="0">
              <a:lnSpc>
                <a:spcPct val="100000"/>
              </a:lnSpc>
              <a:spcBef>
                <a:spcPts val="0"/>
              </a:spcBef>
              <a:buNone/>
            </a:pPr>
            <a:r>
              <a:rPr lang="en-IN" sz="1400" dirty="0">
                <a:solidFill>
                  <a:srgbClr val="FF0000"/>
                </a:solidFill>
              </a:rPr>
              <a:t>	// and right subarray and take maximum</a:t>
            </a:r>
          </a:p>
          <a:p>
            <a:pPr marL="0" indent="0">
              <a:lnSpc>
                <a:spcPct val="100000"/>
              </a:lnSpc>
              <a:spcBef>
                <a:spcPts val="0"/>
              </a:spcBef>
              <a:buNone/>
            </a:pPr>
            <a:r>
              <a:rPr lang="en-IN" sz="1400" dirty="0"/>
              <a:t>	int </a:t>
            </a:r>
            <a:r>
              <a:rPr lang="en-IN" sz="1400" dirty="0" err="1"/>
              <a:t>max_left_right</a:t>
            </a:r>
            <a:r>
              <a:rPr lang="en-IN" sz="1400" dirty="0"/>
              <a:t> = max(</a:t>
            </a:r>
            <a:r>
              <a:rPr lang="en-IN" sz="1400" dirty="0" err="1"/>
              <a:t>maximum_sum</a:t>
            </a:r>
            <a:r>
              <a:rPr lang="en-IN" sz="1400" dirty="0"/>
              <a:t>(A, low, mid),</a:t>
            </a:r>
          </a:p>
          <a:p>
            <a:pPr marL="0" indent="0">
              <a:lnSpc>
                <a:spcPct val="100000"/>
              </a:lnSpc>
              <a:spcBef>
                <a:spcPts val="0"/>
              </a:spcBef>
              <a:buNone/>
            </a:pPr>
            <a:r>
              <a:rPr lang="en-IN" sz="1400" dirty="0"/>
              <a:t>	</a:t>
            </a:r>
            <a:r>
              <a:rPr lang="en-IN" sz="1400" dirty="0" err="1"/>
              <a:t>maximum_sum</a:t>
            </a:r>
            <a:r>
              <a:rPr lang="en-IN" sz="1400" dirty="0"/>
              <a:t>(A, mid + 1, high));</a:t>
            </a:r>
          </a:p>
          <a:p>
            <a:pPr marL="0" indent="0">
              <a:lnSpc>
                <a:spcPct val="100000"/>
              </a:lnSpc>
              <a:spcBef>
                <a:spcPts val="0"/>
              </a:spcBef>
              <a:buNone/>
            </a:pPr>
            <a:endParaRPr lang="en-IN" sz="1400" dirty="0"/>
          </a:p>
          <a:p>
            <a:pPr marL="0" indent="0">
              <a:lnSpc>
                <a:spcPct val="100000"/>
              </a:lnSpc>
              <a:spcBef>
                <a:spcPts val="0"/>
              </a:spcBef>
              <a:buNone/>
            </a:pPr>
            <a:r>
              <a:rPr lang="en-IN" sz="1400" dirty="0"/>
              <a:t>	</a:t>
            </a:r>
            <a:r>
              <a:rPr lang="en-IN" sz="1400" dirty="0">
                <a:solidFill>
                  <a:srgbClr val="FF0000"/>
                </a:solidFill>
              </a:rPr>
              <a:t>// return maximum of the three</a:t>
            </a:r>
          </a:p>
          <a:p>
            <a:pPr marL="0" indent="0">
              <a:lnSpc>
                <a:spcPct val="100000"/>
              </a:lnSpc>
              <a:spcBef>
                <a:spcPts val="0"/>
              </a:spcBef>
              <a:buNone/>
            </a:pPr>
            <a:r>
              <a:rPr lang="en-IN" sz="1400" dirty="0"/>
              <a:t>	return max(</a:t>
            </a:r>
            <a:r>
              <a:rPr lang="en-IN" sz="1400" dirty="0" err="1"/>
              <a:t>max_left_right</a:t>
            </a:r>
            <a:r>
              <a:rPr lang="en-IN" sz="1400" dirty="0"/>
              <a:t>, </a:t>
            </a:r>
            <a:r>
              <a:rPr lang="en-IN" sz="1400" dirty="0" err="1"/>
              <a:t>left_max</a:t>
            </a:r>
            <a:r>
              <a:rPr lang="en-IN" sz="1400" dirty="0"/>
              <a:t> + </a:t>
            </a:r>
            <a:r>
              <a:rPr lang="en-IN" sz="1400" dirty="0" err="1"/>
              <a:t>right_max</a:t>
            </a:r>
            <a:r>
              <a:rPr lang="en-IN" sz="1400" dirty="0"/>
              <a:t>);</a:t>
            </a:r>
          </a:p>
          <a:p>
            <a:pPr marL="0" indent="0">
              <a:lnSpc>
                <a:spcPct val="100000"/>
              </a:lnSpc>
              <a:spcBef>
                <a:spcPts val="0"/>
              </a:spcBef>
              <a:buNone/>
            </a:pPr>
            <a:r>
              <a:rPr lang="en-IN" sz="1400" dirty="0"/>
              <a:t>}</a:t>
            </a:r>
          </a:p>
          <a:p>
            <a:pPr marL="0" indent="0">
              <a:lnSpc>
                <a:spcPct val="100000"/>
              </a:lnSpc>
              <a:spcBef>
                <a:spcPts val="0"/>
              </a:spcBef>
              <a:buNone/>
            </a:pPr>
            <a:r>
              <a:rPr lang="en-IN" sz="1400" dirty="0">
                <a:solidFill>
                  <a:srgbClr val="FF0000"/>
                </a:solidFill>
              </a:rPr>
              <a:t>                       // Maximum Sum Subarray using Divide &amp; Conquer</a:t>
            </a:r>
          </a:p>
          <a:p>
            <a:pPr marL="0" indent="0">
              <a:lnSpc>
                <a:spcPct val="100000"/>
              </a:lnSpc>
              <a:spcBef>
                <a:spcPts val="0"/>
              </a:spcBef>
              <a:buNone/>
            </a:pPr>
            <a:r>
              <a:rPr lang="en-IN" sz="1400" dirty="0"/>
              <a:t>                         int main(void)</a:t>
            </a:r>
          </a:p>
          <a:p>
            <a:pPr marL="0" indent="0">
              <a:lnSpc>
                <a:spcPct val="100000"/>
              </a:lnSpc>
              <a:spcBef>
                <a:spcPts val="0"/>
              </a:spcBef>
              <a:buNone/>
            </a:pPr>
            <a:r>
              <a:rPr lang="en-IN" sz="1400" dirty="0"/>
              <a:t>        {</a:t>
            </a:r>
          </a:p>
          <a:p>
            <a:pPr marL="0" indent="0">
              <a:lnSpc>
                <a:spcPct val="100000"/>
              </a:lnSpc>
              <a:spcBef>
                <a:spcPts val="0"/>
              </a:spcBef>
              <a:buNone/>
            </a:pPr>
            <a:r>
              <a:rPr lang="en-IN" sz="1400" dirty="0"/>
              <a:t>	int </a:t>
            </a:r>
            <a:r>
              <a:rPr lang="en-IN" sz="1400" dirty="0" err="1"/>
              <a:t>arr</a:t>
            </a:r>
            <a:r>
              <a:rPr lang="en-IN" sz="1400" dirty="0"/>
              <a:t>[] = { 2, -4, 1, 9, -6, 7, -3 };</a:t>
            </a:r>
          </a:p>
          <a:p>
            <a:pPr marL="0" indent="0">
              <a:lnSpc>
                <a:spcPct val="100000"/>
              </a:lnSpc>
              <a:spcBef>
                <a:spcPts val="0"/>
              </a:spcBef>
              <a:buNone/>
            </a:pPr>
            <a:r>
              <a:rPr lang="en-IN" sz="1400" dirty="0"/>
              <a:t>	int n = </a:t>
            </a:r>
            <a:r>
              <a:rPr lang="en-IN" sz="1400" dirty="0" err="1"/>
              <a:t>sizeof</a:t>
            </a:r>
            <a:r>
              <a:rPr lang="en-IN" sz="1400" dirty="0"/>
              <a:t>(</a:t>
            </a:r>
            <a:r>
              <a:rPr lang="en-IN" sz="1400" dirty="0" err="1"/>
              <a:t>arr</a:t>
            </a:r>
            <a:r>
              <a:rPr lang="en-IN" sz="1400" dirty="0"/>
              <a:t>) / </a:t>
            </a:r>
            <a:r>
              <a:rPr lang="en-IN" sz="1400" dirty="0" err="1"/>
              <a:t>sizeof</a:t>
            </a:r>
            <a:r>
              <a:rPr lang="en-IN" sz="1400" dirty="0"/>
              <a:t>(</a:t>
            </a:r>
            <a:r>
              <a:rPr lang="en-IN" sz="1400" dirty="0" err="1"/>
              <a:t>arr</a:t>
            </a:r>
            <a:r>
              <a:rPr lang="en-IN" sz="1400" dirty="0"/>
              <a:t>[0]);</a:t>
            </a:r>
          </a:p>
          <a:p>
            <a:pPr marL="0" indent="0">
              <a:lnSpc>
                <a:spcPct val="100000"/>
              </a:lnSpc>
              <a:spcBef>
                <a:spcPts val="0"/>
              </a:spcBef>
              <a:buNone/>
            </a:pPr>
            <a:r>
              <a:rPr lang="en-IN" sz="1400" dirty="0"/>
              <a:t>	</a:t>
            </a:r>
            <a:r>
              <a:rPr lang="en-IN" sz="1400" dirty="0" err="1"/>
              <a:t>cout</a:t>
            </a:r>
            <a:r>
              <a:rPr lang="en-IN" sz="1400" dirty="0"/>
              <a:t>&lt;&lt;"The maximum sum of the subarray is”&lt;&lt;</a:t>
            </a:r>
            <a:r>
              <a:rPr lang="en-IN" sz="1400" dirty="0" err="1"/>
              <a:t>maximum_sum</a:t>
            </a:r>
            <a:r>
              <a:rPr lang="en-IN" sz="1400" dirty="0"/>
              <a:t>(</a:t>
            </a:r>
            <a:r>
              <a:rPr lang="en-IN" sz="1400" dirty="0" err="1"/>
              <a:t>arr</a:t>
            </a:r>
            <a:r>
              <a:rPr lang="en-IN" sz="1400" dirty="0"/>
              <a:t>, 0, n - 1);</a:t>
            </a:r>
          </a:p>
          <a:p>
            <a:pPr marL="0" indent="0">
              <a:lnSpc>
                <a:spcPct val="100000"/>
              </a:lnSpc>
              <a:spcBef>
                <a:spcPts val="0"/>
              </a:spcBef>
              <a:buNone/>
            </a:pPr>
            <a:r>
              <a:rPr lang="en-IN" sz="1400" dirty="0"/>
              <a:t>	return 0;</a:t>
            </a:r>
          </a:p>
          <a:p>
            <a:pPr marL="0" indent="0">
              <a:lnSpc>
                <a:spcPct val="100000"/>
              </a:lnSpc>
              <a:spcBef>
                <a:spcPts val="0"/>
              </a:spcBef>
              <a:buNone/>
            </a:pPr>
            <a:r>
              <a:rPr lang="en-IN" sz="1400" dirty="0"/>
              <a:t>         }</a:t>
            </a:r>
          </a:p>
        </p:txBody>
      </p:sp>
    </p:spTree>
    <p:extLst>
      <p:ext uri="{BB962C8B-B14F-4D97-AF65-F5344CB8AC3E}">
        <p14:creationId xmlns:p14="http://schemas.microsoft.com/office/powerpoint/2010/main" val="9735265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727971" y="1663574"/>
            <a:ext cx="8893152" cy="2864851"/>
          </a:xfrm>
        </p:spPr>
        <p:txBody>
          <a:bodyPr/>
          <a:lstStyle/>
          <a:p>
            <a:pPr algn="ctr"/>
            <a:r>
              <a:rPr lang="en-US" sz="8000" dirty="0"/>
              <a:t>BACKTRACKING</a:t>
            </a:r>
          </a:p>
        </p:txBody>
      </p:sp>
      <p:pic>
        <p:nvPicPr>
          <p:cNvPr id="18" name="Picture Placeholder 17" descr="decorative element">
            <a:extLst>
              <a:ext uri="{FF2B5EF4-FFF2-40B4-BE49-F238E27FC236}">
                <a16:creationId xmlns:a16="http://schemas.microsoft.com/office/drawing/2014/main" id="{40103AEC-DE5B-544B-A074-043639D164F6}"/>
              </a:ext>
            </a:extLst>
          </p:cNvPr>
          <p:cNvPicPr>
            <a:picLocks noGrp="1" noChangeAspect="1"/>
          </p:cNvPicPr>
          <p:nvPr>
            <p:ph type="pic" sz="quarter" idx="33"/>
          </p:nvPr>
        </p:nvPicPr>
        <p:blipFill>
          <a:blip r:embed="rId2">
            <a:extLst>
              <a:ext uri="{28A0092B-C50C-407E-A947-70E740481C1C}">
                <a14:useLocalDpi xmlns:a14="http://schemas.microsoft.com/office/drawing/2010/main" val="0"/>
              </a:ext>
            </a:extLst>
          </a:blip>
          <a:srcRect/>
          <a:stretch>
            <a:fillRect/>
          </a:stretch>
        </p:blipFill>
        <p:spPr/>
      </p:pic>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4"/>
          </p:nvPr>
        </p:nvSpPr>
        <p:spPr/>
        <p:txBody>
          <a:bodyPr/>
          <a:lstStyle/>
          <a:p>
            <a:fld id="{19B51A1E-902D-48AF-9020-955120F399B6}" type="slidenum">
              <a:rPr lang="en-US" smtClean="0"/>
              <a:pPr/>
              <a:t>11</a:t>
            </a:fld>
            <a:endParaRPr lang="en-US" dirty="0"/>
          </a:p>
        </p:txBody>
      </p:sp>
      <p:sp>
        <p:nvSpPr>
          <p:cNvPr id="9" name="Rectangle 8">
            <a:extLst>
              <a:ext uri="{FF2B5EF4-FFF2-40B4-BE49-F238E27FC236}">
                <a16:creationId xmlns:a16="http://schemas.microsoft.com/office/drawing/2014/main" id="{021BABE6-E7CE-4F77-AB16-D684E36E9750}"/>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2974669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4BB625-C2E8-474B-BC61-1AE4C1CCFE4C}"/>
              </a:ext>
            </a:extLst>
          </p:cNvPr>
          <p:cNvSpPr>
            <a:spLocks noGrp="1"/>
          </p:cNvSpPr>
          <p:nvPr>
            <p:ph sz="half" idx="1"/>
          </p:nvPr>
        </p:nvSpPr>
        <p:spPr>
          <a:xfrm>
            <a:off x="431800" y="1512000"/>
            <a:ext cx="9131100" cy="4684614"/>
          </a:xfrm>
        </p:spPr>
        <p:txBody>
          <a:bodyPr/>
          <a:lstStyle/>
          <a:p>
            <a:pPr algn="just"/>
            <a:r>
              <a:rPr lang="en-IN" sz="2600" dirty="0"/>
              <a:t>It is a problem solving algorithm which uses a </a:t>
            </a:r>
            <a:r>
              <a:rPr lang="en-IN" sz="2600" b="1" dirty="0"/>
              <a:t>brute force approach</a:t>
            </a:r>
            <a:r>
              <a:rPr lang="en-IN" sz="2600" dirty="0"/>
              <a:t> for finding the desired output.</a:t>
            </a:r>
          </a:p>
          <a:p>
            <a:pPr algn="just"/>
            <a:endParaRPr lang="en-IN" sz="2600" dirty="0"/>
          </a:p>
          <a:p>
            <a:pPr algn="just"/>
            <a:r>
              <a:rPr lang="en-IN" sz="2600" dirty="0"/>
              <a:t>In backtracking, if the current solution is not suitable, then we backtrack and try other solutions. </a:t>
            </a:r>
          </a:p>
          <a:p>
            <a:pPr algn="just"/>
            <a:endParaRPr lang="en-IN" sz="2600" dirty="0"/>
          </a:p>
          <a:p>
            <a:pPr algn="just"/>
            <a:r>
              <a:rPr lang="en-IN" sz="2600" dirty="0"/>
              <a:t>Recursion is used here too.</a:t>
            </a:r>
          </a:p>
          <a:p>
            <a:pPr algn="just"/>
            <a:endParaRPr lang="en-IN" sz="2600" dirty="0"/>
          </a:p>
          <a:p>
            <a:pPr algn="just"/>
            <a:r>
              <a:rPr lang="en-IN" sz="2600" dirty="0"/>
              <a:t>This approach is used to solve problems that have multiple solutions.</a:t>
            </a:r>
          </a:p>
        </p:txBody>
      </p:sp>
      <p:sp>
        <p:nvSpPr>
          <p:cNvPr id="3" name="Slide Number Placeholder 2">
            <a:extLst>
              <a:ext uri="{FF2B5EF4-FFF2-40B4-BE49-F238E27FC236}">
                <a16:creationId xmlns:a16="http://schemas.microsoft.com/office/drawing/2014/main" id="{20AF5C79-C97E-48B7-9B44-B263A97CE2EB}"/>
              </a:ext>
            </a:extLst>
          </p:cNvPr>
          <p:cNvSpPr>
            <a:spLocks noGrp="1"/>
          </p:cNvSpPr>
          <p:nvPr>
            <p:ph type="sldNum" sz="quarter" idx="34"/>
          </p:nvPr>
        </p:nvSpPr>
        <p:spPr/>
        <p:txBody>
          <a:bodyPr/>
          <a:lstStyle/>
          <a:p>
            <a:fld id="{19B51A1E-902D-48AF-9020-955120F399B6}" type="slidenum">
              <a:rPr lang="en-US" noProof="0" smtClean="0"/>
              <a:pPr/>
              <a:t>12</a:t>
            </a:fld>
            <a:endParaRPr lang="en-US" noProof="0" dirty="0"/>
          </a:p>
        </p:txBody>
      </p:sp>
      <p:sp>
        <p:nvSpPr>
          <p:cNvPr id="5" name="Title 4">
            <a:extLst>
              <a:ext uri="{FF2B5EF4-FFF2-40B4-BE49-F238E27FC236}">
                <a16:creationId xmlns:a16="http://schemas.microsoft.com/office/drawing/2014/main" id="{3F1DA97F-6413-4B1B-BEED-51DD4C421E94}"/>
              </a:ext>
            </a:extLst>
          </p:cNvPr>
          <p:cNvSpPr>
            <a:spLocks noGrp="1"/>
          </p:cNvSpPr>
          <p:nvPr>
            <p:ph type="title"/>
          </p:nvPr>
        </p:nvSpPr>
        <p:spPr/>
        <p:txBody>
          <a:bodyPr/>
          <a:lstStyle/>
          <a:p>
            <a:r>
              <a:rPr lang="en-IN" dirty="0"/>
              <a:t>INTRODUCTION</a:t>
            </a:r>
          </a:p>
        </p:txBody>
      </p:sp>
      <p:sp>
        <p:nvSpPr>
          <p:cNvPr id="6" name="Text Placeholder 5">
            <a:extLst>
              <a:ext uri="{FF2B5EF4-FFF2-40B4-BE49-F238E27FC236}">
                <a16:creationId xmlns:a16="http://schemas.microsoft.com/office/drawing/2014/main" id="{72CA40CE-AD2D-4557-AE11-11B750FCD124}"/>
              </a:ext>
            </a:extLst>
          </p:cNvPr>
          <p:cNvSpPr>
            <a:spLocks noGrp="1"/>
          </p:cNvSpPr>
          <p:nvPr>
            <p:ph type="body" sz="quarter" idx="32"/>
          </p:nvPr>
        </p:nvSpPr>
        <p:spPr/>
        <p:txBody>
          <a:bodyPr/>
          <a:lstStyle/>
          <a:p>
            <a:r>
              <a:rPr lang="en-IN" sz="2400" dirty="0"/>
              <a:t>What is it?</a:t>
            </a:r>
          </a:p>
        </p:txBody>
      </p:sp>
      <p:sp>
        <p:nvSpPr>
          <p:cNvPr id="9" name="Rectangle 8">
            <a:extLst>
              <a:ext uri="{FF2B5EF4-FFF2-40B4-BE49-F238E27FC236}">
                <a16:creationId xmlns:a16="http://schemas.microsoft.com/office/drawing/2014/main" id="{E4557530-4D0B-4678-B7DD-81583EB20B44}"/>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99FE5089-3D16-4CFB-A63A-C53FCAF6E688}"/>
              </a:ext>
            </a:extLst>
          </p:cNvPr>
          <p:cNvSpPr txBox="1"/>
          <p:nvPr/>
        </p:nvSpPr>
        <p:spPr>
          <a:xfrm>
            <a:off x="10211342" y="1512000"/>
            <a:ext cx="1721578" cy="2554545"/>
          </a:xfrm>
          <a:prstGeom prst="rect">
            <a:avLst/>
          </a:prstGeom>
          <a:noFill/>
        </p:spPr>
        <p:txBody>
          <a:bodyPr wrap="square" rtlCol="0">
            <a:spAutoFit/>
          </a:bodyPr>
          <a:lstStyle/>
          <a:p>
            <a:r>
              <a:rPr lang="en-IN" sz="2000" b="1" dirty="0">
                <a:solidFill>
                  <a:schemeClr val="accent4">
                    <a:lumMod val="75000"/>
                  </a:schemeClr>
                </a:solidFill>
              </a:rPr>
              <a:t>Brute force </a:t>
            </a:r>
            <a:r>
              <a:rPr lang="en-IN" sz="2000" dirty="0">
                <a:solidFill>
                  <a:schemeClr val="accent4">
                    <a:lumMod val="75000"/>
                  </a:schemeClr>
                </a:solidFill>
              </a:rPr>
              <a:t>approach tries out all the possible solutions and chooses the desired/best solutions.</a:t>
            </a:r>
          </a:p>
        </p:txBody>
      </p:sp>
    </p:spTree>
    <p:extLst>
      <p:ext uri="{BB962C8B-B14F-4D97-AF65-F5344CB8AC3E}">
        <p14:creationId xmlns:p14="http://schemas.microsoft.com/office/powerpoint/2010/main" val="8631019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4BB625-C2E8-474B-BC61-1AE4C1CCFE4C}"/>
              </a:ext>
            </a:extLst>
          </p:cNvPr>
          <p:cNvSpPr>
            <a:spLocks noGrp="1"/>
          </p:cNvSpPr>
          <p:nvPr>
            <p:ph sz="half" idx="1"/>
          </p:nvPr>
        </p:nvSpPr>
        <p:spPr>
          <a:xfrm>
            <a:off x="431800" y="1368000"/>
            <a:ext cx="9524760" cy="5308074"/>
          </a:xfrm>
        </p:spPr>
        <p:txBody>
          <a:bodyPr/>
          <a:lstStyle/>
          <a:p>
            <a:pPr algn="just"/>
            <a:r>
              <a:rPr lang="en-IN" sz="2400" b="1" dirty="0"/>
              <a:t>Real World Example </a:t>
            </a:r>
            <a:r>
              <a:rPr lang="en-IN" sz="2400" dirty="0"/>
              <a:t>: To find all the possible ways of arranging 2 boys and 1 girl on 3 benches. Constraint: Girl should not be on the middle bench.</a:t>
            </a:r>
            <a:endParaRPr lang="en-IN" sz="3200" dirty="0"/>
          </a:p>
          <a:p>
            <a:pPr algn="just"/>
            <a:r>
              <a:rPr lang="en-IN" sz="2400" dirty="0"/>
              <a:t>There are a total of 3! = 6 possibilities. </a:t>
            </a:r>
          </a:p>
          <a:p>
            <a:pPr algn="just"/>
            <a:r>
              <a:rPr lang="en-IN" sz="2400" dirty="0"/>
              <a:t>We try all the possibilities and get the possible </a:t>
            </a:r>
          </a:p>
          <a:p>
            <a:pPr marL="0" indent="0" algn="just">
              <a:buNone/>
            </a:pPr>
            <a:r>
              <a:rPr lang="en-IN" sz="2400" dirty="0"/>
              <a:t>    solutions. We recursively try all the possibilities.</a:t>
            </a:r>
            <a:endParaRPr lang="en-IN" sz="3200" dirty="0"/>
          </a:p>
        </p:txBody>
      </p:sp>
      <p:sp>
        <p:nvSpPr>
          <p:cNvPr id="3" name="Slide Number Placeholder 2">
            <a:extLst>
              <a:ext uri="{FF2B5EF4-FFF2-40B4-BE49-F238E27FC236}">
                <a16:creationId xmlns:a16="http://schemas.microsoft.com/office/drawing/2014/main" id="{20AF5C79-C97E-48B7-9B44-B263A97CE2EB}"/>
              </a:ext>
            </a:extLst>
          </p:cNvPr>
          <p:cNvSpPr>
            <a:spLocks noGrp="1"/>
          </p:cNvSpPr>
          <p:nvPr>
            <p:ph type="sldNum" sz="quarter" idx="34"/>
          </p:nvPr>
        </p:nvSpPr>
        <p:spPr/>
        <p:txBody>
          <a:bodyPr/>
          <a:lstStyle/>
          <a:p>
            <a:fld id="{19B51A1E-902D-48AF-9020-955120F399B6}" type="slidenum">
              <a:rPr lang="en-US" noProof="0" smtClean="0"/>
              <a:pPr/>
              <a:t>13</a:t>
            </a:fld>
            <a:endParaRPr lang="en-US" noProof="0" dirty="0"/>
          </a:p>
        </p:txBody>
      </p:sp>
      <p:sp>
        <p:nvSpPr>
          <p:cNvPr id="5" name="Title 4">
            <a:extLst>
              <a:ext uri="{FF2B5EF4-FFF2-40B4-BE49-F238E27FC236}">
                <a16:creationId xmlns:a16="http://schemas.microsoft.com/office/drawing/2014/main" id="{3F1DA97F-6413-4B1B-BEED-51DD4C421E94}"/>
              </a:ext>
            </a:extLst>
          </p:cNvPr>
          <p:cNvSpPr>
            <a:spLocks noGrp="1"/>
          </p:cNvSpPr>
          <p:nvPr>
            <p:ph type="title"/>
          </p:nvPr>
        </p:nvSpPr>
        <p:spPr/>
        <p:txBody>
          <a:bodyPr/>
          <a:lstStyle/>
          <a:p>
            <a:r>
              <a:rPr lang="en-IN" dirty="0"/>
              <a:t>INTRODUCTION</a:t>
            </a:r>
          </a:p>
        </p:txBody>
      </p:sp>
      <p:sp>
        <p:nvSpPr>
          <p:cNvPr id="6" name="Text Placeholder 5">
            <a:extLst>
              <a:ext uri="{FF2B5EF4-FFF2-40B4-BE49-F238E27FC236}">
                <a16:creationId xmlns:a16="http://schemas.microsoft.com/office/drawing/2014/main" id="{72CA40CE-AD2D-4557-AE11-11B750FCD124}"/>
              </a:ext>
            </a:extLst>
          </p:cNvPr>
          <p:cNvSpPr>
            <a:spLocks noGrp="1"/>
          </p:cNvSpPr>
          <p:nvPr>
            <p:ph type="body" sz="quarter" idx="32"/>
          </p:nvPr>
        </p:nvSpPr>
        <p:spPr/>
        <p:txBody>
          <a:bodyPr/>
          <a:lstStyle/>
          <a:p>
            <a:r>
              <a:rPr lang="en-IN" sz="2400" dirty="0"/>
              <a:t>How does it work?</a:t>
            </a:r>
          </a:p>
        </p:txBody>
      </p:sp>
      <p:sp>
        <p:nvSpPr>
          <p:cNvPr id="9" name="Rectangle 8">
            <a:extLst>
              <a:ext uri="{FF2B5EF4-FFF2-40B4-BE49-F238E27FC236}">
                <a16:creationId xmlns:a16="http://schemas.microsoft.com/office/drawing/2014/main" id="{E4557530-4D0B-4678-B7DD-81583EB20B44}"/>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8CC4B7C0-6576-473E-BD31-0EE9DFBFBA54}"/>
              </a:ext>
            </a:extLst>
          </p:cNvPr>
          <p:cNvSpPr/>
          <p:nvPr/>
        </p:nvSpPr>
        <p:spPr>
          <a:xfrm>
            <a:off x="634730" y="4111764"/>
            <a:ext cx="8725640" cy="228998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IN" sz="2800" dirty="0">
                <a:solidFill>
                  <a:schemeClr val="accent4">
                    <a:lumMod val="75000"/>
                  </a:schemeClr>
                </a:solidFill>
              </a:rPr>
              <a:t>Possibilities are :-</a:t>
            </a:r>
          </a:p>
        </p:txBody>
      </p:sp>
      <p:pic>
        <p:nvPicPr>
          <p:cNvPr id="44" name="Picture 43">
            <a:extLst>
              <a:ext uri="{FF2B5EF4-FFF2-40B4-BE49-F238E27FC236}">
                <a16:creationId xmlns:a16="http://schemas.microsoft.com/office/drawing/2014/main" id="{16555C73-A040-4FC3-BA4A-3AC79BAA90C5}"/>
              </a:ext>
            </a:extLst>
          </p:cNvPr>
          <p:cNvPicPr>
            <a:picLocks noChangeAspect="1"/>
          </p:cNvPicPr>
          <p:nvPr/>
        </p:nvPicPr>
        <p:blipFill>
          <a:blip r:embed="rId2"/>
          <a:stretch>
            <a:fillRect/>
          </a:stretch>
        </p:blipFill>
        <p:spPr>
          <a:xfrm>
            <a:off x="6943321" y="2576855"/>
            <a:ext cx="2971800" cy="4092930"/>
          </a:xfrm>
          <a:prstGeom prst="rect">
            <a:avLst/>
          </a:prstGeom>
          <a:ln>
            <a:solidFill>
              <a:schemeClr val="tx1"/>
            </a:solidFill>
          </a:ln>
        </p:spPr>
      </p:pic>
      <p:sp>
        <p:nvSpPr>
          <p:cNvPr id="45" name="Oval 44">
            <a:extLst>
              <a:ext uri="{FF2B5EF4-FFF2-40B4-BE49-F238E27FC236}">
                <a16:creationId xmlns:a16="http://schemas.microsoft.com/office/drawing/2014/main" id="{9D89D804-660C-43C7-BEB3-3246D6FF6445}"/>
              </a:ext>
            </a:extLst>
          </p:cNvPr>
          <p:cNvSpPr/>
          <p:nvPr/>
        </p:nvSpPr>
        <p:spPr>
          <a:xfrm>
            <a:off x="10315703" y="1255491"/>
            <a:ext cx="386327" cy="36000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Oval 45">
            <a:extLst>
              <a:ext uri="{FF2B5EF4-FFF2-40B4-BE49-F238E27FC236}">
                <a16:creationId xmlns:a16="http://schemas.microsoft.com/office/drawing/2014/main" id="{719B13F3-F3C6-4D98-9F2B-A4EE931AE0B4}"/>
              </a:ext>
            </a:extLst>
          </p:cNvPr>
          <p:cNvSpPr/>
          <p:nvPr/>
        </p:nvSpPr>
        <p:spPr>
          <a:xfrm>
            <a:off x="10315704" y="1993592"/>
            <a:ext cx="386327" cy="3600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Oval 46">
            <a:extLst>
              <a:ext uri="{FF2B5EF4-FFF2-40B4-BE49-F238E27FC236}">
                <a16:creationId xmlns:a16="http://schemas.microsoft.com/office/drawing/2014/main" id="{4435D97B-7B95-4FF8-B6C8-3134B7FC10D7}"/>
              </a:ext>
            </a:extLst>
          </p:cNvPr>
          <p:cNvSpPr/>
          <p:nvPr/>
        </p:nvSpPr>
        <p:spPr>
          <a:xfrm>
            <a:off x="10315703" y="2918869"/>
            <a:ext cx="386327" cy="36000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Oval 47">
            <a:extLst>
              <a:ext uri="{FF2B5EF4-FFF2-40B4-BE49-F238E27FC236}">
                <a16:creationId xmlns:a16="http://schemas.microsoft.com/office/drawing/2014/main" id="{2287C9C1-619E-4C53-8A73-C0903B6548C7}"/>
              </a:ext>
            </a:extLst>
          </p:cNvPr>
          <p:cNvSpPr/>
          <p:nvPr/>
        </p:nvSpPr>
        <p:spPr>
          <a:xfrm>
            <a:off x="10315702" y="3732853"/>
            <a:ext cx="386327" cy="360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TextBox 48">
            <a:extLst>
              <a:ext uri="{FF2B5EF4-FFF2-40B4-BE49-F238E27FC236}">
                <a16:creationId xmlns:a16="http://schemas.microsoft.com/office/drawing/2014/main" id="{170307F0-C277-46D6-A525-DEE2C67F0762}"/>
              </a:ext>
            </a:extLst>
          </p:cNvPr>
          <p:cNvSpPr txBox="1"/>
          <p:nvPr/>
        </p:nvSpPr>
        <p:spPr>
          <a:xfrm>
            <a:off x="10912352" y="833878"/>
            <a:ext cx="1096767" cy="3385542"/>
          </a:xfrm>
          <a:prstGeom prst="rect">
            <a:avLst/>
          </a:prstGeom>
          <a:noFill/>
        </p:spPr>
        <p:txBody>
          <a:bodyPr wrap="square" rtlCol="0">
            <a:spAutoFit/>
          </a:bodyPr>
          <a:lstStyle/>
          <a:p>
            <a:r>
              <a:rPr lang="en-IN" b="1" u="sng" dirty="0"/>
              <a:t>Legend</a:t>
            </a:r>
            <a:r>
              <a:rPr lang="en-IN" dirty="0"/>
              <a:t> </a:t>
            </a:r>
          </a:p>
          <a:p>
            <a:r>
              <a:rPr lang="en-IN" sz="2800" dirty="0"/>
              <a:t>Start</a:t>
            </a:r>
          </a:p>
          <a:p>
            <a:endParaRPr lang="en-IN" sz="2800" dirty="0"/>
          </a:p>
          <a:p>
            <a:r>
              <a:rPr lang="en-IN" sz="2800" dirty="0"/>
              <a:t>Girl </a:t>
            </a:r>
          </a:p>
          <a:p>
            <a:endParaRPr lang="en-IN" sz="2800" dirty="0"/>
          </a:p>
          <a:p>
            <a:r>
              <a:rPr lang="en-IN" sz="2800" dirty="0"/>
              <a:t>Boy 1</a:t>
            </a:r>
          </a:p>
          <a:p>
            <a:endParaRPr lang="en-IN" sz="2800" dirty="0"/>
          </a:p>
          <a:p>
            <a:r>
              <a:rPr lang="en-IN" sz="2800" dirty="0"/>
              <a:t>Boy 2</a:t>
            </a:r>
          </a:p>
        </p:txBody>
      </p:sp>
      <p:sp>
        <p:nvSpPr>
          <p:cNvPr id="51" name="TextBox 50">
            <a:extLst>
              <a:ext uri="{FF2B5EF4-FFF2-40B4-BE49-F238E27FC236}">
                <a16:creationId xmlns:a16="http://schemas.microsoft.com/office/drawing/2014/main" id="{13F43503-A5EA-4669-B363-1E08B20A2712}"/>
              </a:ext>
            </a:extLst>
          </p:cNvPr>
          <p:cNvSpPr txBox="1"/>
          <p:nvPr/>
        </p:nvSpPr>
        <p:spPr>
          <a:xfrm>
            <a:off x="8789486" y="3207654"/>
            <a:ext cx="415474" cy="800219"/>
          </a:xfrm>
          <a:prstGeom prst="rect">
            <a:avLst/>
          </a:prstGeom>
          <a:noFill/>
        </p:spPr>
        <p:txBody>
          <a:bodyPr wrap="square" rtlCol="0">
            <a:spAutoFit/>
          </a:bodyPr>
          <a:lstStyle/>
          <a:p>
            <a:r>
              <a:rPr lang="en-IN" sz="2800" dirty="0">
                <a:solidFill>
                  <a:srgbClr val="FF0000"/>
                </a:solidFill>
                <a:sym typeface="Wingdings" panose="05000000000000000000" pitchFamily="2" charset="2"/>
              </a:rPr>
              <a:t></a:t>
            </a:r>
            <a:endParaRPr lang="en-IN" sz="2800" dirty="0">
              <a:solidFill>
                <a:srgbClr val="FF0000"/>
              </a:solidFill>
            </a:endParaRPr>
          </a:p>
          <a:p>
            <a:endParaRPr lang="en-IN" dirty="0"/>
          </a:p>
        </p:txBody>
      </p:sp>
      <p:sp>
        <p:nvSpPr>
          <p:cNvPr id="52" name="TextBox 51">
            <a:extLst>
              <a:ext uri="{FF2B5EF4-FFF2-40B4-BE49-F238E27FC236}">
                <a16:creationId xmlns:a16="http://schemas.microsoft.com/office/drawing/2014/main" id="{4C240756-CD1E-4D9D-B924-A67973B9D531}"/>
              </a:ext>
            </a:extLst>
          </p:cNvPr>
          <p:cNvSpPr txBox="1"/>
          <p:nvPr/>
        </p:nvSpPr>
        <p:spPr>
          <a:xfrm>
            <a:off x="8798880" y="4615850"/>
            <a:ext cx="415474" cy="800219"/>
          </a:xfrm>
          <a:prstGeom prst="rect">
            <a:avLst/>
          </a:prstGeom>
          <a:noFill/>
        </p:spPr>
        <p:txBody>
          <a:bodyPr wrap="square" rtlCol="0">
            <a:spAutoFit/>
          </a:bodyPr>
          <a:lstStyle/>
          <a:p>
            <a:r>
              <a:rPr lang="en-IN" sz="2800" dirty="0">
                <a:solidFill>
                  <a:srgbClr val="FF0000"/>
                </a:solidFill>
                <a:sym typeface="Wingdings" panose="05000000000000000000" pitchFamily="2" charset="2"/>
              </a:rPr>
              <a:t></a:t>
            </a:r>
            <a:endParaRPr lang="en-IN" sz="2800" dirty="0">
              <a:solidFill>
                <a:srgbClr val="FF0000"/>
              </a:solidFill>
            </a:endParaRPr>
          </a:p>
          <a:p>
            <a:endParaRPr lang="en-IN" dirty="0"/>
          </a:p>
        </p:txBody>
      </p:sp>
      <p:sp>
        <p:nvSpPr>
          <p:cNvPr id="54" name="TextBox 53">
            <a:extLst>
              <a:ext uri="{FF2B5EF4-FFF2-40B4-BE49-F238E27FC236}">
                <a16:creationId xmlns:a16="http://schemas.microsoft.com/office/drawing/2014/main" id="{412C8A58-9237-4F14-A72D-04F704A920B5}"/>
              </a:ext>
            </a:extLst>
          </p:cNvPr>
          <p:cNvSpPr txBox="1"/>
          <p:nvPr/>
        </p:nvSpPr>
        <p:spPr>
          <a:xfrm>
            <a:off x="9455478" y="2690336"/>
            <a:ext cx="352021" cy="738664"/>
          </a:xfrm>
          <a:prstGeom prst="rect">
            <a:avLst/>
          </a:prstGeom>
          <a:noFill/>
        </p:spPr>
        <p:txBody>
          <a:bodyPr wrap="square" rtlCol="0">
            <a:spAutoFit/>
          </a:bodyPr>
          <a:lstStyle/>
          <a:p>
            <a:r>
              <a:rPr lang="en-IN" sz="2400" dirty="0">
                <a:solidFill>
                  <a:srgbClr val="00B050"/>
                </a:solidFill>
                <a:sym typeface="Wingdings" panose="05000000000000000000" pitchFamily="2" charset="2"/>
              </a:rPr>
              <a:t></a:t>
            </a:r>
            <a:endParaRPr lang="en-IN" sz="2400" dirty="0">
              <a:solidFill>
                <a:schemeClr val="accent4">
                  <a:lumMod val="75000"/>
                </a:schemeClr>
              </a:solidFill>
            </a:endParaRPr>
          </a:p>
          <a:p>
            <a:endParaRPr lang="en-IN" dirty="0"/>
          </a:p>
        </p:txBody>
      </p:sp>
      <p:sp>
        <p:nvSpPr>
          <p:cNvPr id="55" name="TextBox 54">
            <a:extLst>
              <a:ext uri="{FF2B5EF4-FFF2-40B4-BE49-F238E27FC236}">
                <a16:creationId xmlns:a16="http://schemas.microsoft.com/office/drawing/2014/main" id="{24FBBC82-3B65-4E38-B4E6-2EA35DA8A3D0}"/>
              </a:ext>
            </a:extLst>
          </p:cNvPr>
          <p:cNvSpPr txBox="1"/>
          <p:nvPr/>
        </p:nvSpPr>
        <p:spPr>
          <a:xfrm>
            <a:off x="9455478" y="3891457"/>
            <a:ext cx="352021" cy="738664"/>
          </a:xfrm>
          <a:prstGeom prst="rect">
            <a:avLst/>
          </a:prstGeom>
          <a:noFill/>
        </p:spPr>
        <p:txBody>
          <a:bodyPr wrap="square" rtlCol="0">
            <a:spAutoFit/>
          </a:bodyPr>
          <a:lstStyle/>
          <a:p>
            <a:r>
              <a:rPr lang="en-IN" sz="2400" dirty="0">
                <a:solidFill>
                  <a:srgbClr val="00B050"/>
                </a:solidFill>
                <a:sym typeface="Wingdings" panose="05000000000000000000" pitchFamily="2" charset="2"/>
              </a:rPr>
              <a:t></a:t>
            </a:r>
            <a:endParaRPr lang="en-IN" sz="2400" dirty="0">
              <a:solidFill>
                <a:schemeClr val="accent4">
                  <a:lumMod val="75000"/>
                </a:schemeClr>
              </a:solidFill>
            </a:endParaRPr>
          </a:p>
          <a:p>
            <a:endParaRPr lang="en-IN" dirty="0"/>
          </a:p>
        </p:txBody>
      </p:sp>
      <p:sp>
        <p:nvSpPr>
          <p:cNvPr id="56" name="TextBox 55">
            <a:extLst>
              <a:ext uri="{FF2B5EF4-FFF2-40B4-BE49-F238E27FC236}">
                <a16:creationId xmlns:a16="http://schemas.microsoft.com/office/drawing/2014/main" id="{062F22B4-5F7D-42ED-8A8B-E8B974D0FB65}"/>
              </a:ext>
            </a:extLst>
          </p:cNvPr>
          <p:cNvSpPr txBox="1"/>
          <p:nvPr/>
        </p:nvSpPr>
        <p:spPr>
          <a:xfrm>
            <a:off x="9455478" y="5280621"/>
            <a:ext cx="352021" cy="738664"/>
          </a:xfrm>
          <a:prstGeom prst="rect">
            <a:avLst/>
          </a:prstGeom>
          <a:noFill/>
        </p:spPr>
        <p:txBody>
          <a:bodyPr wrap="square" rtlCol="0">
            <a:spAutoFit/>
          </a:bodyPr>
          <a:lstStyle/>
          <a:p>
            <a:r>
              <a:rPr lang="en-IN" sz="2400" dirty="0">
                <a:solidFill>
                  <a:srgbClr val="00B050"/>
                </a:solidFill>
                <a:sym typeface="Wingdings" panose="05000000000000000000" pitchFamily="2" charset="2"/>
              </a:rPr>
              <a:t></a:t>
            </a:r>
            <a:endParaRPr lang="en-IN" sz="2400" dirty="0">
              <a:solidFill>
                <a:schemeClr val="accent4">
                  <a:lumMod val="75000"/>
                </a:schemeClr>
              </a:solidFill>
            </a:endParaRPr>
          </a:p>
          <a:p>
            <a:endParaRPr lang="en-IN" dirty="0"/>
          </a:p>
        </p:txBody>
      </p:sp>
      <p:sp>
        <p:nvSpPr>
          <p:cNvPr id="57" name="TextBox 56">
            <a:extLst>
              <a:ext uri="{FF2B5EF4-FFF2-40B4-BE49-F238E27FC236}">
                <a16:creationId xmlns:a16="http://schemas.microsoft.com/office/drawing/2014/main" id="{C197E5A4-DE95-4099-AB4F-7D1AC0DE4ADC}"/>
              </a:ext>
            </a:extLst>
          </p:cNvPr>
          <p:cNvSpPr txBox="1"/>
          <p:nvPr/>
        </p:nvSpPr>
        <p:spPr>
          <a:xfrm>
            <a:off x="9455478" y="6001566"/>
            <a:ext cx="352021" cy="738664"/>
          </a:xfrm>
          <a:prstGeom prst="rect">
            <a:avLst/>
          </a:prstGeom>
          <a:noFill/>
        </p:spPr>
        <p:txBody>
          <a:bodyPr wrap="square" rtlCol="0">
            <a:spAutoFit/>
          </a:bodyPr>
          <a:lstStyle/>
          <a:p>
            <a:r>
              <a:rPr lang="en-IN" sz="2400" dirty="0">
                <a:solidFill>
                  <a:srgbClr val="00B050"/>
                </a:solidFill>
                <a:sym typeface="Wingdings" panose="05000000000000000000" pitchFamily="2" charset="2"/>
              </a:rPr>
              <a:t></a:t>
            </a:r>
            <a:endParaRPr lang="en-IN" sz="2400" dirty="0">
              <a:solidFill>
                <a:schemeClr val="accent4">
                  <a:lumMod val="75000"/>
                </a:schemeClr>
              </a:solidFill>
            </a:endParaRPr>
          </a:p>
          <a:p>
            <a:endParaRPr lang="en-IN" dirty="0"/>
          </a:p>
        </p:txBody>
      </p:sp>
    </p:spTree>
    <p:extLst>
      <p:ext uri="{BB962C8B-B14F-4D97-AF65-F5344CB8AC3E}">
        <p14:creationId xmlns:p14="http://schemas.microsoft.com/office/powerpoint/2010/main" val="246294635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Problem Statement</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14</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279400" y="1056443"/>
            <a:ext cx="9524760" cy="5619631"/>
          </a:xfrm>
        </p:spPr>
        <p:txBody>
          <a:bodyPr/>
          <a:lstStyle/>
          <a:p>
            <a:pPr marL="0" indent="0" algn="just">
              <a:buNone/>
            </a:pPr>
            <a:r>
              <a:rPr lang="en-IN" sz="2800" dirty="0"/>
              <a:t>Find the total number of unique paths which the robot can take in a given maze to reach the destination from given source. </a:t>
            </a:r>
          </a:p>
          <a:p>
            <a:pPr marL="0" indent="0" algn="just">
              <a:buNone/>
            </a:pPr>
            <a:r>
              <a:rPr lang="en-IN" sz="2800" dirty="0"/>
              <a:t>Positions in the maze will either be open or blocked with an obstacle. The Robot can only move to positions without obstacles, i.e. solution should find paths which contain only cells which are open. </a:t>
            </a:r>
          </a:p>
          <a:p>
            <a:pPr marL="0" indent="0" algn="just">
              <a:buNone/>
            </a:pPr>
            <a:r>
              <a:rPr lang="en-IN" sz="2800" dirty="0"/>
              <a:t>Retracing the 1 or more cells back and forth is not considered a new path. The set of all cells covered in a single path should be unique from other paths. </a:t>
            </a:r>
          </a:p>
          <a:p>
            <a:pPr marL="0" indent="0" algn="just">
              <a:buNone/>
            </a:pPr>
            <a:r>
              <a:rPr lang="en-IN" sz="2800" dirty="0"/>
              <a:t>At any given moment, the robot can move only 1 step in one of 4 directions.</a:t>
            </a:r>
          </a:p>
        </p:txBody>
      </p:sp>
      <p:pic>
        <p:nvPicPr>
          <p:cNvPr id="3" name="Picture 2">
            <a:extLst>
              <a:ext uri="{FF2B5EF4-FFF2-40B4-BE49-F238E27FC236}">
                <a16:creationId xmlns:a16="http://schemas.microsoft.com/office/drawing/2014/main" id="{4B0F7DE6-C875-4649-89ED-148C5676481B}"/>
              </a:ext>
            </a:extLst>
          </p:cNvPr>
          <p:cNvPicPr>
            <a:picLocks noChangeAspect="1"/>
          </p:cNvPicPr>
          <p:nvPr/>
        </p:nvPicPr>
        <p:blipFill rotWithShape="1">
          <a:blip r:embed="rId2"/>
          <a:srcRect t="57208" r="81814"/>
          <a:stretch/>
        </p:blipFill>
        <p:spPr>
          <a:xfrm>
            <a:off x="10049522" y="2865120"/>
            <a:ext cx="2020558" cy="2241856"/>
          </a:xfrm>
          <a:prstGeom prst="rect">
            <a:avLst/>
          </a:prstGeom>
        </p:spPr>
      </p:pic>
      <p:sp>
        <p:nvSpPr>
          <p:cNvPr id="5" name="Oval 4">
            <a:extLst>
              <a:ext uri="{FF2B5EF4-FFF2-40B4-BE49-F238E27FC236}">
                <a16:creationId xmlns:a16="http://schemas.microsoft.com/office/drawing/2014/main" id="{F54BF892-70C5-41A4-92DB-6C060310892F}"/>
              </a:ext>
            </a:extLst>
          </p:cNvPr>
          <p:cNvSpPr/>
          <p:nvPr/>
        </p:nvSpPr>
        <p:spPr>
          <a:xfrm>
            <a:off x="11354540" y="4492012"/>
            <a:ext cx="396240" cy="491468"/>
          </a:xfrm>
          <a:prstGeom prst="ellipse">
            <a:avLst/>
          </a:prstGeom>
          <a:noFill/>
          <a:ln w="57150" cap="flat" cmpd="sng" algn="ctr">
            <a:solidFill>
              <a:srgbClr val="00B05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
        <p:nvSpPr>
          <p:cNvPr id="4" name="TextBox 3">
            <a:extLst>
              <a:ext uri="{FF2B5EF4-FFF2-40B4-BE49-F238E27FC236}">
                <a16:creationId xmlns:a16="http://schemas.microsoft.com/office/drawing/2014/main" id="{76DAA737-9C7C-4041-B719-0636B7C5FF11}"/>
              </a:ext>
            </a:extLst>
          </p:cNvPr>
          <p:cNvSpPr txBox="1"/>
          <p:nvPr/>
        </p:nvSpPr>
        <p:spPr>
          <a:xfrm>
            <a:off x="10002460" y="1059908"/>
            <a:ext cx="2069797" cy="1569660"/>
          </a:xfrm>
          <a:prstGeom prst="rect">
            <a:avLst/>
          </a:prstGeom>
          <a:noFill/>
        </p:spPr>
        <p:txBody>
          <a:bodyPr wrap="none" rtlCol="0">
            <a:spAutoFit/>
          </a:bodyPr>
          <a:lstStyle/>
          <a:p>
            <a:r>
              <a:rPr lang="en-IN" sz="2400" dirty="0" err="1"/>
              <a:t>Eg.</a:t>
            </a:r>
            <a:r>
              <a:rPr lang="en-IN" sz="2400" dirty="0"/>
              <a:t> 4x4 Maze</a:t>
            </a:r>
          </a:p>
          <a:p>
            <a:endParaRPr lang="en-IN" sz="2400" dirty="0"/>
          </a:p>
          <a:p>
            <a:r>
              <a:rPr lang="en-IN" sz="2400" dirty="0"/>
              <a:t>0 : blocked cell</a:t>
            </a:r>
          </a:p>
          <a:p>
            <a:r>
              <a:rPr lang="en-IN" sz="2400" dirty="0"/>
              <a:t>1 : open cell</a:t>
            </a:r>
          </a:p>
        </p:txBody>
      </p:sp>
      <p:sp>
        <p:nvSpPr>
          <p:cNvPr id="10" name="Oval 9">
            <a:extLst>
              <a:ext uri="{FF2B5EF4-FFF2-40B4-BE49-F238E27FC236}">
                <a16:creationId xmlns:a16="http://schemas.microsoft.com/office/drawing/2014/main" id="{41F00B43-D20A-43C8-9D6D-9A0694E4933B}"/>
              </a:ext>
            </a:extLst>
          </p:cNvPr>
          <p:cNvSpPr/>
          <p:nvPr/>
        </p:nvSpPr>
        <p:spPr>
          <a:xfrm>
            <a:off x="10408920" y="3044212"/>
            <a:ext cx="396240" cy="491468"/>
          </a:xfrm>
          <a:prstGeom prst="ellipse">
            <a:avLst/>
          </a:prstGeom>
          <a:noFill/>
          <a:ln w="57150" cap="flat" cmpd="sng" algn="ctr">
            <a:solidFill>
              <a:srgbClr val="FF0000"/>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IN"/>
          </a:p>
        </p:txBody>
      </p:sp>
    </p:spTree>
    <p:extLst>
      <p:ext uri="{BB962C8B-B14F-4D97-AF65-F5344CB8AC3E}">
        <p14:creationId xmlns:p14="http://schemas.microsoft.com/office/powerpoint/2010/main" val="31888378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1491-8CBE-448E-977B-FF33B54956EB}"/>
              </a:ext>
            </a:extLst>
          </p:cNvPr>
          <p:cNvSpPr>
            <a:spLocks noGrp="1"/>
          </p:cNvSpPr>
          <p:nvPr>
            <p:ph type="title"/>
          </p:nvPr>
        </p:nvSpPr>
        <p:spPr/>
        <p:txBody>
          <a:bodyPr/>
          <a:lstStyle/>
          <a:p>
            <a:r>
              <a:rPr lang="en-IN" dirty="0"/>
              <a:t>SOLUTION  APPROACH </a:t>
            </a:r>
          </a:p>
        </p:txBody>
      </p:sp>
      <p:sp>
        <p:nvSpPr>
          <p:cNvPr id="7" name="Text Placeholder 6">
            <a:extLst>
              <a:ext uri="{FF2B5EF4-FFF2-40B4-BE49-F238E27FC236}">
                <a16:creationId xmlns:a16="http://schemas.microsoft.com/office/drawing/2014/main" id="{73B78CFA-12D0-42E0-B731-E4FFEF42D9ED}"/>
              </a:ext>
            </a:extLst>
          </p:cNvPr>
          <p:cNvSpPr>
            <a:spLocks noGrp="1"/>
          </p:cNvSpPr>
          <p:nvPr>
            <p:ph type="body" sz="quarter" idx="12"/>
          </p:nvPr>
        </p:nvSpPr>
        <p:spPr>
          <a:xfrm>
            <a:off x="431800" y="1074821"/>
            <a:ext cx="9198000" cy="5116429"/>
          </a:xfrm>
        </p:spPr>
        <p:txBody>
          <a:bodyPr/>
          <a:lstStyle/>
          <a:p>
            <a:pPr algn="just"/>
            <a:r>
              <a:rPr lang="en-IN" sz="2800" dirty="0"/>
              <a:t>Valid Moves are :-</a:t>
            </a:r>
          </a:p>
          <a:p>
            <a:pPr algn="just"/>
            <a:r>
              <a:rPr lang="en-IN" sz="2800" dirty="0"/>
              <a:t>Move North : (</a:t>
            </a:r>
            <a:r>
              <a:rPr lang="en-IN" sz="2800" dirty="0" err="1"/>
              <a:t>x,y</a:t>
            </a:r>
            <a:r>
              <a:rPr lang="en-IN" sz="2800" dirty="0"/>
              <a:t>) -&gt; (x-1,y)</a:t>
            </a:r>
          </a:p>
          <a:p>
            <a:pPr algn="just"/>
            <a:r>
              <a:rPr lang="en-IN" sz="2800" dirty="0"/>
              <a:t>Move East   : (</a:t>
            </a:r>
            <a:r>
              <a:rPr lang="en-IN" sz="2800" dirty="0" err="1"/>
              <a:t>x,y</a:t>
            </a:r>
            <a:r>
              <a:rPr lang="en-IN" sz="2800" dirty="0"/>
              <a:t>) -&gt; (x,y+1)</a:t>
            </a:r>
          </a:p>
          <a:p>
            <a:pPr algn="just"/>
            <a:r>
              <a:rPr lang="en-IN" sz="2800" dirty="0"/>
              <a:t>Move West  : (</a:t>
            </a:r>
            <a:r>
              <a:rPr lang="en-IN" sz="2800" dirty="0" err="1"/>
              <a:t>x,y</a:t>
            </a:r>
            <a:r>
              <a:rPr lang="en-IN" sz="2800" dirty="0"/>
              <a:t>) -&gt; (x,y-1)</a:t>
            </a:r>
          </a:p>
          <a:p>
            <a:pPr algn="just"/>
            <a:r>
              <a:rPr lang="en-IN" sz="2800" dirty="0"/>
              <a:t>Move South : (</a:t>
            </a:r>
            <a:r>
              <a:rPr lang="en-IN" sz="2800" dirty="0" err="1"/>
              <a:t>x,y</a:t>
            </a:r>
            <a:r>
              <a:rPr lang="en-IN" sz="2800" dirty="0"/>
              <a:t>) -&gt; (x+1,y)</a:t>
            </a:r>
          </a:p>
          <a:p>
            <a:pPr algn="just"/>
            <a:endParaRPr lang="en-IN" sz="3200" dirty="0"/>
          </a:p>
          <a:p>
            <a:pPr algn="just"/>
            <a:r>
              <a:rPr lang="en-IN" sz="3200" dirty="0"/>
              <a:t>The Robot search for a path from the starting position to the goal position until it finds one or until it exhausts all possibilities. </a:t>
            </a:r>
          </a:p>
          <a:p>
            <a:pPr algn="just"/>
            <a:r>
              <a:rPr lang="en-IN" sz="3200" dirty="0"/>
              <a:t>We achieve this using Backtracking technique.</a:t>
            </a:r>
          </a:p>
        </p:txBody>
      </p:sp>
      <p:sp>
        <p:nvSpPr>
          <p:cNvPr id="8" name="Slide Number Placeholder 7">
            <a:extLst>
              <a:ext uri="{FF2B5EF4-FFF2-40B4-BE49-F238E27FC236}">
                <a16:creationId xmlns:a16="http://schemas.microsoft.com/office/drawing/2014/main" id="{E3DD4C7A-8C92-4DE7-85B5-15DE55ED57DB}"/>
              </a:ext>
            </a:extLst>
          </p:cNvPr>
          <p:cNvSpPr>
            <a:spLocks noGrp="1"/>
          </p:cNvSpPr>
          <p:nvPr>
            <p:ph type="sldNum" sz="quarter" idx="33"/>
          </p:nvPr>
        </p:nvSpPr>
        <p:spPr/>
        <p:txBody>
          <a:bodyPr/>
          <a:lstStyle/>
          <a:p>
            <a:fld id="{19B51A1E-902D-48AF-9020-955120F399B6}" type="slidenum">
              <a:rPr lang="en-US" noProof="0" smtClean="0"/>
              <a:pPr/>
              <a:t>15</a:t>
            </a:fld>
            <a:endParaRPr lang="en-US" noProof="0" dirty="0"/>
          </a:p>
        </p:txBody>
      </p:sp>
      <p:sp>
        <p:nvSpPr>
          <p:cNvPr id="5" name="Rectangle 4">
            <a:extLst>
              <a:ext uri="{FF2B5EF4-FFF2-40B4-BE49-F238E27FC236}">
                <a16:creationId xmlns:a16="http://schemas.microsoft.com/office/drawing/2014/main" id="{AF002A64-6C64-4CA8-AE6E-D4FEBC9D9F5E}"/>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86377928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1491-8CBE-448E-977B-FF33B54956EB}"/>
              </a:ext>
            </a:extLst>
          </p:cNvPr>
          <p:cNvSpPr>
            <a:spLocks noGrp="1"/>
          </p:cNvSpPr>
          <p:nvPr>
            <p:ph type="title"/>
          </p:nvPr>
        </p:nvSpPr>
        <p:spPr/>
        <p:txBody>
          <a:bodyPr/>
          <a:lstStyle/>
          <a:p>
            <a:r>
              <a:rPr lang="en-IN" dirty="0"/>
              <a:t>SOLUTION  APPROACH </a:t>
            </a:r>
          </a:p>
        </p:txBody>
      </p:sp>
      <p:sp>
        <p:nvSpPr>
          <p:cNvPr id="7" name="Text Placeholder 6">
            <a:extLst>
              <a:ext uri="{FF2B5EF4-FFF2-40B4-BE49-F238E27FC236}">
                <a16:creationId xmlns:a16="http://schemas.microsoft.com/office/drawing/2014/main" id="{73B78CFA-12D0-42E0-B731-E4FFEF42D9ED}"/>
              </a:ext>
            </a:extLst>
          </p:cNvPr>
          <p:cNvSpPr>
            <a:spLocks noGrp="1"/>
          </p:cNvSpPr>
          <p:nvPr>
            <p:ph type="body" sz="quarter" idx="12"/>
          </p:nvPr>
        </p:nvSpPr>
        <p:spPr>
          <a:xfrm>
            <a:off x="431800" y="1074821"/>
            <a:ext cx="9198000" cy="5116429"/>
          </a:xfrm>
        </p:spPr>
        <p:txBody>
          <a:bodyPr/>
          <a:lstStyle/>
          <a:p>
            <a:pPr algn="just"/>
            <a:r>
              <a:rPr lang="en-IN" sz="3200" dirty="0"/>
              <a:t>Start from given source cell in the matrix and explore all four paths possible and recursively check if they will lead to the destination or not. </a:t>
            </a:r>
          </a:p>
          <a:p>
            <a:pPr algn="just"/>
            <a:r>
              <a:rPr lang="en-IN" sz="3200" dirty="0"/>
              <a:t>Update the unique path count whenever destination cell is reached. If path doesn’t reach destination or we’ve explored all possible routes from the current cell, we backtrack. </a:t>
            </a:r>
          </a:p>
          <a:p>
            <a:pPr algn="just"/>
            <a:r>
              <a:rPr lang="en-IN" sz="3200" dirty="0"/>
              <a:t>To make sure that the path is simple and doesn’t contain any cycle, we keep track of cells involved in current path in a matrix before exploring any cell, we ignore the cell if it is already covered in current path.</a:t>
            </a:r>
          </a:p>
        </p:txBody>
      </p:sp>
      <p:sp>
        <p:nvSpPr>
          <p:cNvPr id="8" name="Slide Number Placeholder 7">
            <a:extLst>
              <a:ext uri="{FF2B5EF4-FFF2-40B4-BE49-F238E27FC236}">
                <a16:creationId xmlns:a16="http://schemas.microsoft.com/office/drawing/2014/main" id="{E3DD4C7A-8C92-4DE7-85B5-15DE55ED57DB}"/>
              </a:ext>
            </a:extLst>
          </p:cNvPr>
          <p:cNvSpPr>
            <a:spLocks noGrp="1"/>
          </p:cNvSpPr>
          <p:nvPr>
            <p:ph type="sldNum" sz="quarter" idx="33"/>
          </p:nvPr>
        </p:nvSpPr>
        <p:spPr/>
        <p:txBody>
          <a:bodyPr/>
          <a:lstStyle/>
          <a:p>
            <a:fld id="{19B51A1E-902D-48AF-9020-955120F399B6}" type="slidenum">
              <a:rPr lang="en-US" noProof="0" smtClean="0"/>
              <a:pPr/>
              <a:t>16</a:t>
            </a:fld>
            <a:endParaRPr lang="en-US" noProof="0" dirty="0"/>
          </a:p>
        </p:txBody>
      </p:sp>
      <p:sp>
        <p:nvSpPr>
          <p:cNvPr id="5" name="Rectangle 4">
            <a:extLst>
              <a:ext uri="{FF2B5EF4-FFF2-40B4-BE49-F238E27FC236}">
                <a16:creationId xmlns:a16="http://schemas.microsoft.com/office/drawing/2014/main" id="{BA26CADF-209F-4F24-8D16-8BE8A529BB78}"/>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0023443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CODE</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17</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32000" y="958788"/>
            <a:ext cx="9198000" cy="5717286"/>
          </a:xfrm>
        </p:spPr>
        <p:txBody>
          <a:bodyPr/>
          <a:lstStyle/>
          <a:p>
            <a:pPr marL="0" indent="0">
              <a:lnSpc>
                <a:spcPct val="100000"/>
              </a:lnSpc>
              <a:spcBef>
                <a:spcPts val="0"/>
              </a:spcBef>
              <a:buNone/>
            </a:pPr>
            <a:r>
              <a:rPr lang="en-IN" sz="1400" dirty="0"/>
              <a:t>/* This is backtracking based problem</a:t>
            </a:r>
          </a:p>
          <a:p>
            <a:pPr marL="0" indent="0">
              <a:lnSpc>
                <a:spcPct val="100000"/>
              </a:lnSpc>
              <a:spcBef>
                <a:spcPts val="0"/>
              </a:spcBef>
              <a:buNone/>
            </a:pPr>
            <a:r>
              <a:rPr lang="en-IN" sz="1400" dirty="0"/>
              <a:t>  An extension of Rat in a Maze problem</a:t>
            </a:r>
          </a:p>
          <a:p>
            <a:pPr marL="0" indent="0">
              <a:lnSpc>
                <a:spcPct val="100000"/>
              </a:lnSpc>
              <a:spcBef>
                <a:spcPts val="0"/>
              </a:spcBef>
              <a:buNone/>
            </a:pPr>
            <a:r>
              <a:rPr lang="en-IN" sz="1400" dirty="0"/>
              <a:t>  The robot can move in all 4 directions, </a:t>
            </a:r>
            <a:r>
              <a:rPr lang="en-IN" sz="1400" dirty="0" err="1"/>
              <a:t>North,East,South</a:t>
            </a:r>
            <a:r>
              <a:rPr lang="en-IN" sz="1400" dirty="0"/>
              <a:t> and West</a:t>
            </a:r>
          </a:p>
          <a:p>
            <a:pPr marL="0" indent="0">
              <a:lnSpc>
                <a:spcPct val="100000"/>
              </a:lnSpc>
              <a:spcBef>
                <a:spcPts val="0"/>
              </a:spcBef>
              <a:buNone/>
            </a:pPr>
            <a:r>
              <a:rPr lang="en-IN" sz="1400" dirty="0"/>
              <a:t>  Robot can move only into the open cells</a:t>
            </a:r>
          </a:p>
          <a:p>
            <a:pPr marL="0" indent="0">
              <a:lnSpc>
                <a:spcPct val="100000"/>
              </a:lnSpc>
              <a:spcBef>
                <a:spcPts val="0"/>
              </a:spcBef>
              <a:buNone/>
            </a:pPr>
            <a:r>
              <a:rPr lang="en-IN" sz="1400" dirty="0"/>
              <a:t>*/</a:t>
            </a:r>
          </a:p>
          <a:p>
            <a:pPr marL="0" indent="0">
              <a:lnSpc>
                <a:spcPct val="100000"/>
              </a:lnSpc>
              <a:spcBef>
                <a:spcPts val="0"/>
              </a:spcBef>
              <a:buNone/>
            </a:pPr>
            <a:r>
              <a:rPr lang="en-IN" sz="1400" dirty="0"/>
              <a:t>#define N 4                  // Defines the size of the Maze, N x N maze</a:t>
            </a:r>
          </a:p>
          <a:p>
            <a:pPr marL="0" indent="0">
              <a:lnSpc>
                <a:spcPct val="100000"/>
              </a:lnSpc>
              <a:spcBef>
                <a:spcPts val="0"/>
              </a:spcBef>
              <a:buNone/>
            </a:pPr>
            <a:endParaRPr lang="en-IN" sz="1400" dirty="0"/>
          </a:p>
          <a:p>
            <a:pPr marL="0" indent="0">
              <a:lnSpc>
                <a:spcPct val="100000"/>
              </a:lnSpc>
              <a:spcBef>
                <a:spcPts val="0"/>
              </a:spcBef>
              <a:buNone/>
            </a:pPr>
            <a:r>
              <a:rPr lang="en-IN" sz="1400" dirty="0"/>
              <a:t>// checks if cell (x, y) is valid or not</a:t>
            </a:r>
          </a:p>
          <a:p>
            <a:pPr marL="0" indent="0">
              <a:lnSpc>
                <a:spcPct val="100000"/>
              </a:lnSpc>
              <a:spcBef>
                <a:spcPts val="0"/>
              </a:spcBef>
              <a:buNone/>
            </a:pPr>
            <a:r>
              <a:rPr lang="en-IN" sz="1400" dirty="0"/>
              <a:t>bool </a:t>
            </a:r>
            <a:r>
              <a:rPr lang="en-IN" sz="1400" dirty="0" err="1"/>
              <a:t>isValidCell</a:t>
            </a:r>
            <a:r>
              <a:rPr lang="en-IN" sz="1400" dirty="0"/>
              <a:t>(int x, int y)</a:t>
            </a:r>
          </a:p>
          <a:p>
            <a:pPr marL="0" indent="0">
              <a:lnSpc>
                <a:spcPct val="100000"/>
              </a:lnSpc>
              <a:spcBef>
                <a:spcPts val="0"/>
              </a:spcBef>
              <a:buNone/>
            </a:pPr>
            <a:r>
              <a:rPr lang="en-IN" sz="1400" dirty="0"/>
              <a:t>{</a:t>
            </a:r>
          </a:p>
          <a:p>
            <a:pPr marL="0" indent="0">
              <a:lnSpc>
                <a:spcPct val="100000"/>
              </a:lnSpc>
              <a:spcBef>
                <a:spcPts val="0"/>
              </a:spcBef>
              <a:buNone/>
            </a:pPr>
            <a:r>
              <a:rPr lang="en-IN" sz="1400" dirty="0"/>
              <a:t>	if (x &lt; 0 || y &lt; 0 || x &gt;= N || y &gt;= N)</a:t>
            </a:r>
          </a:p>
          <a:p>
            <a:pPr marL="0" indent="0">
              <a:lnSpc>
                <a:spcPct val="100000"/>
              </a:lnSpc>
              <a:spcBef>
                <a:spcPts val="0"/>
              </a:spcBef>
              <a:buNone/>
            </a:pPr>
            <a:r>
              <a:rPr lang="en-IN" sz="1400" dirty="0"/>
              <a:t>		return false;</a:t>
            </a:r>
          </a:p>
          <a:p>
            <a:pPr marL="0" indent="0">
              <a:lnSpc>
                <a:spcPct val="100000"/>
              </a:lnSpc>
              <a:spcBef>
                <a:spcPts val="0"/>
              </a:spcBef>
              <a:buNone/>
            </a:pPr>
            <a:endParaRPr lang="en-IN" sz="1400" dirty="0"/>
          </a:p>
          <a:p>
            <a:pPr marL="0" indent="0">
              <a:lnSpc>
                <a:spcPct val="100000"/>
              </a:lnSpc>
              <a:spcBef>
                <a:spcPts val="0"/>
              </a:spcBef>
              <a:buNone/>
            </a:pPr>
            <a:r>
              <a:rPr lang="en-IN" sz="1400" dirty="0"/>
              <a:t>	return true;</a:t>
            </a:r>
          </a:p>
          <a:p>
            <a:pPr marL="0" indent="0">
              <a:lnSpc>
                <a:spcPct val="100000"/>
              </a:lnSpc>
              <a:spcBef>
                <a:spcPts val="0"/>
              </a:spcBef>
              <a:buNone/>
            </a:pPr>
            <a:r>
              <a:rPr lang="en-IN" sz="1400" dirty="0"/>
              <a:t>}</a:t>
            </a:r>
          </a:p>
          <a:p>
            <a:pPr marL="0" indent="0">
              <a:lnSpc>
                <a:spcPct val="100000"/>
              </a:lnSpc>
              <a:spcBef>
                <a:spcPts val="0"/>
              </a:spcBef>
              <a:buNone/>
            </a:pPr>
            <a:endParaRPr lang="en-IN" sz="1400" dirty="0"/>
          </a:p>
          <a:p>
            <a:pPr marL="0" indent="0">
              <a:lnSpc>
                <a:spcPct val="100000"/>
              </a:lnSpc>
              <a:spcBef>
                <a:spcPts val="0"/>
              </a:spcBef>
              <a:buNone/>
            </a:pPr>
            <a:r>
              <a:rPr lang="en-IN" sz="1400" dirty="0"/>
              <a:t>void </a:t>
            </a:r>
            <a:r>
              <a:rPr lang="en-IN" sz="1400" dirty="0" err="1"/>
              <a:t>countPaths</a:t>
            </a:r>
            <a:r>
              <a:rPr lang="en-IN" sz="1400" dirty="0"/>
              <a:t>(int maze[N][N], int x, int y, int visited[N][N], int&amp; count)</a:t>
            </a:r>
          </a:p>
          <a:p>
            <a:pPr marL="0" indent="0">
              <a:lnSpc>
                <a:spcPct val="100000"/>
              </a:lnSpc>
              <a:spcBef>
                <a:spcPts val="0"/>
              </a:spcBef>
              <a:buNone/>
            </a:pPr>
            <a:r>
              <a:rPr lang="en-IN" sz="1400" dirty="0"/>
              <a:t>{</a:t>
            </a:r>
          </a:p>
          <a:p>
            <a:pPr marL="0" indent="0">
              <a:lnSpc>
                <a:spcPct val="100000"/>
              </a:lnSpc>
              <a:spcBef>
                <a:spcPts val="0"/>
              </a:spcBef>
              <a:buNone/>
            </a:pPr>
            <a:r>
              <a:rPr lang="en-IN" sz="1400" dirty="0"/>
              <a:t>	// if destination (bottom-rightmost cell) is </a:t>
            </a:r>
            <a:r>
              <a:rPr lang="en-IN" sz="1400" dirty="0" err="1"/>
              <a:t>found,increment</a:t>
            </a:r>
            <a:r>
              <a:rPr lang="en-IN" sz="1400" dirty="0"/>
              <a:t> the path count</a:t>
            </a:r>
          </a:p>
          <a:p>
            <a:pPr marL="0" indent="0">
              <a:lnSpc>
                <a:spcPct val="100000"/>
              </a:lnSpc>
              <a:spcBef>
                <a:spcPts val="0"/>
              </a:spcBef>
              <a:buNone/>
            </a:pPr>
            <a:r>
              <a:rPr lang="en-IN" sz="1400" dirty="0"/>
              <a:t>	if (x == N - 1 &amp;&amp; y == N - 1)</a:t>
            </a:r>
          </a:p>
          <a:p>
            <a:pPr marL="0" indent="0">
              <a:lnSpc>
                <a:spcPct val="100000"/>
              </a:lnSpc>
              <a:spcBef>
                <a:spcPts val="0"/>
              </a:spcBef>
              <a:buNone/>
            </a:pPr>
            <a:r>
              <a:rPr lang="en-IN" sz="1400" dirty="0"/>
              <a:t>	{</a:t>
            </a:r>
          </a:p>
          <a:p>
            <a:pPr marL="0" indent="0">
              <a:lnSpc>
                <a:spcPct val="100000"/>
              </a:lnSpc>
              <a:spcBef>
                <a:spcPts val="0"/>
              </a:spcBef>
              <a:buNone/>
            </a:pPr>
            <a:r>
              <a:rPr lang="en-IN" sz="1400" dirty="0"/>
              <a:t>		count++;</a:t>
            </a:r>
          </a:p>
          <a:p>
            <a:pPr marL="0" indent="0">
              <a:lnSpc>
                <a:spcPct val="100000"/>
              </a:lnSpc>
              <a:spcBef>
                <a:spcPts val="0"/>
              </a:spcBef>
              <a:buNone/>
            </a:pPr>
            <a:r>
              <a:rPr lang="en-IN" sz="1400" dirty="0"/>
              <a:t>		return;</a:t>
            </a:r>
          </a:p>
          <a:p>
            <a:pPr marL="0" indent="0">
              <a:lnSpc>
                <a:spcPct val="100000"/>
              </a:lnSpc>
              <a:spcBef>
                <a:spcPts val="0"/>
              </a:spcBef>
              <a:buNone/>
            </a:pPr>
            <a:r>
              <a:rPr lang="en-IN" sz="1400" dirty="0"/>
              <a:t>	}</a:t>
            </a:r>
          </a:p>
          <a:p>
            <a:pPr marL="0" indent="0">
              <a:lnSpc>
                <a:spcPct val="100000"/>
              </a:lnSpc>
              <a:spcBef>
                <a:spcPts val="0"/>
              </a:spcBef>
              <a:buNone/>
            </a:pPr>
            <a:endParaRPr lang="en-IN" sz="1400" dirty="0"/>
          </a:p>
          <a:p>
            <a:pPr marL="0" indent="0">
              <a:lnSpc>
                <a:spcPct val="100000"/>
              </a:lnSpc>
              <a:spcBef>
                <a:spcPts val="0"/>
              </a:spcBef>
              <a:buNone/>
            </a:pPr>
            <a:r>
              <a:rPr lang="en-IN" sz="1400" dirty="0"/>
              <a:t>	// mark current cell as visited</a:t>
            </a:r>
          </a:p>
          <a:p>
            <a:pPr marL="0" indent="0">
              <a:lnSpc>
                <a:spcPct val="100000"/>
              </a:lnSpc>
              <a:spcBef>
                <a:spcPts val="0"/>
              </a:spcBef>
              <a:buNone/>
            </a:pPr>
            <a:r>
              <a:rPr lang="en-IN" sz="1400" dirty="0"/>
              <a:t>	visited[x][y] = 1;</a:t>
            </a:r>
          </a:p>
          <a:p>
            <a:pPr marL="0" indent="0">
              <a:lnSpc>
                <a:spcPct val="100000"/>
              </a:lnSpc>
              <a:spcBef>
                <a:spcPts val="0"/>
              </a:spcBef>
              <a:buNone/>
            </a:pPr>
            <a:endParaRPr lang="en-IN" sz="1200" dirty="0"/>
          </a:p>
        </p:txBody>
      </p:sp>
    </p:spTree>
    <p:extLst>
      <p:ext uri="{BB962C8B-B14F-4D97-AF65-F5344CB8AC3E}">
        <p14:creationId xmlns:p14="http://schemas.microsoft.com/office/powerpoint/2010/main" val="186002987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CODE</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18</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19476" y="932157"/>
            <a:ext cx="9198000" cy="5743917"/>
          </a:xfrm>
        </p:spPr>
        <p:txBody>
          <a:bodyPr/>
          <a:lstStyle/>
          <a:p>
            <a:pPr marL="0" indent="0">
              <a:lnSpc>
                <a:spcPct val="100000"/>
              </a:lnSpc>
              <a:spcBef>
                <a:spcPts val="0"/>
              </a:spcBef>
              <a:buNone/>
            </a:pPr>
            <a:r>
              <a:rPr lang="en-IN" sz="1400" dirty="0"/>
              <a:t>	// if current cell is a valid and open cell,</a:t>
            </a:r>
          </a:p>
          <a:p>
            <a:pPr marL="0" indent="0">
              <a:lnSpc>
                <a:spcPct val="100000"/>
              </a:lnSpc>
              <a:spcBef>
                <a:spcPts val="0"/>
              </a:spcBef>
              <a:buNone/>
            </a:pPr>
            <a:r>
              <a:rPr lang="en-IN" sz="1400" dirty="0"/>
              <a:t>	if (</a:t>
            </a:r>
            <a:r>
              <a:rPr lang="en-IN" sz="1400" dirty="0" err="1"/>
              <a:t>isValidCell</a:t>
            </a:r>
            <a:r>
              <a:rPr lang="en-IN" sz="1400" dirty="0"/>
              <a:t>(x, y) &amp;&amp; maze[x][y])</a:t>
            </a:r>
          </a:p>
          <a:p>
            <a:pPr marL="0" indent="0">
              <a:lnSpc>
                <a:spcPct val="100000"/>
              </a:lnSpc>
              <a:spcBef>
                <a:spcPts val="0"/>
              </a:spcBef>
              <a:buNone/>
            </a:pPr>
            <a:r>
              <a:rPr lang="en-IN" sz="1400" dirty="0"/>
              <a:t>	{</a:t>
            </a:r>
          </a:p>
          <a:p>
            <a:pPr marL="0" indent="0">
              <a:lnSpc>
                <a:spcPct val="100000"/>
              </a:lnSpc>
              <a:spcBef>
                <a:spcPts val="0"/>
              </a:spcBef>
              <a:buNone/>
            </a:pPr>
            <a:r>
              <a:rPr lang="en-IN" sz="1400" dirty="0"/>
              <a:t>		if (x + 1 &lt; N &amp;&amp; !visited[x + 1][y])             	// move down (x, y) --&gt; (x + 1, y)</a:t>
            </a:r>
          </a:p>
          <a:p>
            <a:pPr marL="0" indent="0">
              <a:lnSpc>
                <a:spcPct val="100000"/>
              </a:lnSpc>
              <a:spcBef>
                <a:spcPts val="0"/>
              </a:spcBef>
              <a:buNone/>
            </a:pPr>
            <a:r>
              <a:rPr lang="en-IN" sz="1400" dirty="0"/>
              <a:t>			</a:t>
            </a:r>
            <a:r>
              <a:rPr lang="en-IN" sz="1400" dirty="0" err="1"/>
              <a:t>countPaths</a:t>
            </a:r>
            <a:r>
              <a:rPr lang="en-IN" sz="1400" dirty="0"/>
              <a:t>(maze, x + 1, y, visited, count);</a:t>
            </a:r>
          </a:p>
          <a:p>
            <a:pPr marL="0" indent="0">
              <a:lnSpc>
                <a:spcPct val="100000"/>
              </a:lnSpc>
              <a:spcBef>
                <a:spcPts val="0"/>
              </a:spcBef>
              <a:buNone/>
            </a:pPr>
            <a:endParaRPr lang="en-IN" sz="1400" dirty="0"/>
          </a:p>
          <a:p>
            <a:pPr marL="0" indent="0">
              <a:lnSpc>
                <a:spcPct val="100000"/>
              </a:lnSpc>
              <a:spcBef>
                <a:spcPts val="0"/>
              </a:spcBef>
              <a:buNone/>
            </a:pPr>
            <a:r>
              <a:rPr lang="en-IN" sz="1400" dirty="0"/>
              <a:t>		if (x - 1 &gt;= 0 &amp;&amp; !visited[x - 1][y])           	// move up (x, y) --&gt; (x - 1, y)</a:t>
            </a:r>
          </a:p>
          <a:p>
            <a:pPr marL="0" indent="0">
              <a:lnSpc>
                <a:spcPct val="100000"/>
              </a:lnSpc>
              <a:spcBef>
                <a:spcPts val="0"/>
              </a:spcBef>
              <a:buNone/>
            </a:pPr>
            <a:r>
              <a:rPr lang="en-IN" sz="1400" dirty="0"/>
              <a:t>			</a:t>
            </a:r>
            <a:r>
              <a:rPr lang="en-IN" sz="1400" dirty="0" err="1"/>
              <a:t>countPaths</a:t>
            </a:r>
            <a:r>
              <a:rPr lang="en-IN" sz="1400" dirty="0"/>
              <a:t>(maze, x - 1, y, visited, count);</a:t>
            </a:r>
          </a:p>
          <a:p>
            <a:pPr marL="0" indent="0">
              <a:lnSpc>
                <a:spcPct val="100000"/>
              </a:lnSpc>
              <a:spcBef>
                <a:spcPts val="0"/>
              </a:spcBef>
              <a:buNone/>
            </a:pPr>
            <a:endParaRPr lang="en-IN" sz="1400" dirty="0"/>
          </a:p>
          <a:p>
            <a:pPr marL="0" indent="0">
              <a:lnSpc>
                <a:spcPct val="100000"/>
              </a:lnSpc>
              <a:spcBef>
                <a:spcPts val="0"/>
              </a:spcBef>
              <a:buNone/>
            </a:pPr>
            <a:r>
              <a:rPr lang="en-IN" sz="1400" dirty="0"/>
              <a:t>		if (y + 1 &lt; N &amp;&amp; !visited[x][y + 1])                // move right (x, y) --&gt; (x, y + 1)</a:t>
            </a:r>
          </a:p>
          <a:p>
            <a:pPr marL="0" indent="0">
              <a:lnSpc>
                <a:spcPct val="100000"/>
              </a:lnSpc>
              <a:spcBef>
                <a:spcPts val="0"/>
              </a:spcBef>
              <a:buNone/>
            </a:pPr>
            <a:r>
              <a:rPr lang="en-IN" sz="1400" dirty="0"/>
              <a:t>			</a:t>
            </a:r>
            <a:r>
              <a:rPr lang="en-IN" sz="1400" dirty="0" err="1"/>
              <a:t>countPaths</a:t>
            </a:r>
            <a:r>
              <a:rPr lang="en-IN" sz="1400" dirty="0"/>
              <a:t>(maze, x, y + 1, visited, count);</a:t>
            </a:r>
          </a:p>
          <a:p>
            <a:pPr marL="0" indent="0">
              <a:lnSpc>
                <a:spcPct val="100000"/>
              </a:lnSpc>
              <a:spcBef>
                <a:spcPts val="0"/>
              </a:spcBef>
              <a:buNone/>
            </a:pPr>
            <a:endParaRPr lang="en-IN" sz="1400" dirty="0"/>
          </a:p>
          <a:p>
            <a:pPr marL="0" indent="0">
              <a:lnSpc>
                <a:spcPct val="100000"/>
              </a:lnSpc>
              <a:spcBef>
                <a:spcPts val="0"/>
              </a:spcBef>
              <a:buNone/>
            </a:pPr>
            <a:r>
              <a:rPr lang="en-IN" sz="1400" dirty="0"/>
              <a:t>		if (y - 1 &gt;= 0 &amp;&amp; !visited[x][y - 1])               // move left (x, y) --&gt; (x, y - 1)</a:t>
            </a:r>
          </a:p>
          <a:p>
            <a:pPr marL="0" indent="0">
              <a:lnSpc>
                <a:spcPct val="100000"/>
              </a:lnSpc>
              <a:spcBef>
                <a:spcPts val="0"/>
              </a:spcBef>
              <a:buNone/>
            </a:pPr>
            <a:r>
              <a:rPr lang="en-IN" sz="1400" dirty="0"/>
              <a:t>			</a:t>
            </a:r>
            <a:r>
              <a:rPr lang="en-IN" sz="1400" dirty="0" err="1"/>
              <a:t>countPaths</a:t>
            </a:r>
            <a:r>
              <a:rPr lang="en-IN" sz="1400" dirty="0"/>
              <a:t>(maze, x, y - 1, visited, count);</a:t>
            </a:r>
          </a:p>
          <a:p>
            <a:pPr marL="0" indent="0">
              <a:lnSpc>
                <a:spcPct val="100000"/>
              </a:lnSpc>
              <a:spcBef>
                <a:spcPts val="0"/>
              </a:spcBef>
              <a:buNone/>
            </a:pPr>
            <a:r>
              <a:rPr lang="en-IN" sz="1400" dirty="0"/>
              <a:t>	}</a:t>
            </a:r>
          </a:p>
          <a:p>
            <a:pPr marL="0" indent="0">
              <a:lnSpc>
                <a:spcPct val="100000"/>
              </a:lnSpc>
              <a:spcBef>
                <a:spcPts val="0"/>
              </a:spcBef>
              <a:buNone/>
            </a:pPr>
            <a:endParaRPr lang="en-IN" sz="1400" dirty="0"/>
          </a:p>
          <a:p>
            <a:pPr marL="0" indent="0">
              <a:lnSpc>
                <a:spcPct val="100000"/>
              </a:lnSpc>
              <a:spcBef>
                <a:spcPts val="0"/>
              </a:spcBef>
              <a:buNone/>
            </a:pPr>
            <a:r>
              <a:rPr lang="en-IN" sz="1400" dirty="0"/>
              <a:t>	visited[x][y] = 0;	// backtrack from current cell and remove it from current path</a:t>
            </a:r>
          </a:p>
          <a:p>
            <a:pPr marL="0" indent="0">
              <a:lnSpc>
                <a:spcPct val="100000"/>
              </a:lnSpc>
              <a:spcBef>
                <a:spcPts val="0"/>
              </a:spcBef>
              <a:buNone/>
            </a:pPr>
            <a:r>
              <a:rPr lang="en-IN" sz="1400" dirty="0"/>
              <a:t>}</a:t>
            </a:r>
          </a:p>
          <a:p>
            <a:pPr marL="0" indent="0">
              <a:lnSpc>
                <a:spcPct val="100000"/>
              </a:lnSpc>
              <a:spcBef>
                <a:spcPts val="0"/>
              </a:spcBef>
              <a:buNone/>
            </a:pPr>
            <a:r>
              <a:rPr lang="en-IN" sz="1400" dirty="0"/>
              <a:t>int main()</a:t>
            </a:r>
          </a:p>
          <a:p>
            <a:pPr marL="0" indent="0">
              <a:lnSpc>
                <a:spcPct val="100000"/>
              </a:lnSpc>
              <a:spcBef>
                <a:spcPts val="0"/>
              </a:spcBef>
              <a:buNone/>
            </a:pPr>
            <a:r>
              <a:rPr lang="en-IN" sz="1400" dirty="0"/>
              <a:t>{</a:t>
            </a:r>
          </a:p>
          <a:p>
            <a:pPr marL="0" indent="0">
              <a:lnSpc>
                <a:spcPct val="100000"/>
              </a:lnSpc>
              <a:spcBef>
                <a:spcPts val="0"/>
              </a:spcBef>
              <a:buNone/>
            </a:pPr>
            <a:r>
              <a:rPr lang="en-IN" sz="1400" dirty="0"/>
              <a:t>	int maze[N][N] =</a:t>
            </a:r>
          </a:p>
          <a:p>
            <a:pPr marL="0" indent="0">
              <a:lnSpc>
                <a:spcPct val="100000"/>
              </a:lnSpc>
              <a:spcBef>
                <a:spcPts val="0"/>
              </a:spcBef>
              <a:buNone/>
            </a:pPr>
            <a:r>
              <a:rPr lang="en-IN" sz="1400" dirty="0"/>
              <a:t>	{</a:t>
            </a:r>
          </a:p>
          <a:p>
            <a:pPr marL="0" indent="0">
              <a:lnSpc>
                <a:spcPct val="100000"/>
              </a:lnSpc>
              <a:spcBef>
                <a:spcPts val="0"/>
              </a:spcBef>
              <a:buNone/>
            </a:pPr>
            <a:r>
              <a:rPr lang="en-IN" sz="1400" dirty="0"/>
              <a:t>		{ 1, 1, 1, 1 },</a:t>
            </a:r>
          </a:p>
          <a:p>
            <a:pPr marL="0" indent="0">
              <a:lnSpc>
                <a:spcPct val="100000"/>
              </a:lnSpc>
              <a:spcBef>
                <a:spcPts val="0"/>
              </a:spcBef>
              <a:buNone/>
            </a:pPr>
            <a:r>
              <a:rPr lang="en-IN" sz="1400" dirty="0"/>
              <a:t>		{ 1, 1, 0, 1 },</a:t>
            </a:r>
          </a:p>
          <a:p>
            <a:pPr marL="0" indent="0">
              <a:lnSpc>
                <a:spcPct val="100000"/>
              </a:lnSpc>
              <a:spcBef>
                <a:spcPts val="0"/>
              </a:spcBef>
              <a:buNone/>
            </a:pPr>
            <a:r>
              <a:rPr lang="en-IN" sz="1400" dirty="0"/>
              <a:t>		{ 0, 1, 0, 1 },</a:t>
            </a:r>
          </a:p>
          <a:p>
            <a:pPr marL="0" indent="0">
              <a:lnSpc>
                <a:spcPct val="100000"/>
              </a:lnSpc>
              <a:spcBef>
                <a:spcPts val="0"/>
              </a:spcBef>
              <a:buNone/>
            </a:pPr>
            <a:r>
              <a:rPr lang="en-IN" sz="1400" dirty="0"/>
              <a:t>		{ 1, 1, 1, 1 }</a:t>
            </a:r>
          </a:p>
          <a:p>
            <a:pPr marL="0" indent="0">
              <a:lnSpc>
                <a:spcPct val="100000"/>
              </a:lnSpc>
              <a:spcBef>
                <a:spcPts val="0"/>
              </a:spcBef>
              <a:buNone/>
            </a:pPr>
            <a:r>
              <a:rPr lang="en-IN" sz="1400" dirty="0"/>
              <a:t>	};</a:t>
            </a:r>
          </a:p>
          <a:p>
            <a:pPr marL="0" indent="0">
              <a:lnSpc>
                <a:spcPct val="100000"/>
              </a:lnSpc>
              <a:spcBef>
                <a:spcPts val="0"/>
              </a:spcBef>
              <a:buNone/>
            </a:pPr>
            <a:r>
              <a:rPr lang="en-IN" sz="1200" dirty="0"/>
              <a:t> </a:t>
            </a:r>
          </a:p>
        </p:txBody>
      </p:sp>
    </p:spTree>
    <p:extLst>
      <p:ext uri="{BB962C8B-B14F-4D97-AF65-F5344CB8AC3E}">
        <p14:creationId xmlns:p14="http://schemas.microsoft.com/office/powerpoint/2010/main" val="32640605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CODE</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19</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19476" y="932157"/>
            <a:ext cx="9198000" cy="5743917"/>
          </a:xfrm>
        </p:spPr>
        <p:txBody>
          <a:bodyPr/>
          <a:lstStyle/>
          <a:p>
            <a:pPr marL="0" indent="0" algn="just">
              <a:lnSpc>
                <a:spcPct val="100000"/>
              </a:lnSpc>
              <a:spcBef>
                <a:spcPts val="0"/>
              </a:spcBef>
              <a:buNone/>
            </a:pPr>
            <a:endParaRPr lang="en-IN" dirty="0"/>
          </a:p>
          <a:p>
            <a:pPr marL="0" indent="0" algn="just">
              <a:lnSpc>
                <a:spcPct val="100000"/>
              </a:lnSpc>
              <a:spcBef>
                <a:spcPts val="0"/>
              </a:spcBef>
              <a:buNone/>
            </a:pPr>
            <a:r>
              <a:rPr lang="en-IN" dirty="0"/>
              <a:t>         int count = 0;   // variable to keep track of number of unique paths from source to destination</a:t>
            </a:r>
          </a:p>
          <a:p>
            <a:pPr marL="0" indent="0" algn="just">
              <a:lnSpc>
                <a:spcPct val="100000"/>
              </a:lnSpc>
              <a:spcBef>
                <a:spcPts val="0"/>
              </a:spcBef>
              <a:buNone/>
            </a:pPr>
            <a:r>
              <a:rPr lang="en-IN" dirty="0"/>
              <a:t>         int visited[N][N]; // 2D matrix to keep track of cells involved in current path</a:t>
            </a:r>
          </a:p>
          <a:p>
            <a:pPr marL="0" indent="0" algn="just">
              <a:lnSpc>
                <a:spcPct val="100000"/>
              </a:lnSpc>
              <a:spcBef>
                <a:spcPts val="0"/>
              </a:spcBef>
              <a:buNone/>
            </a:pPr>
            <a:r>
              <a:rPr lang="en-IN" dirty="0"/>
              <a:t>         </a:t>
            </a:r>
            <a:r>
              <a:rPr lang="en-IN" dirty="0" err="1"/>
              <a:t>memset</a:t>
            </a:r>
            <a:r>
              <a:rPr lang="en-IN" dirty="0"/>
              <a:t>(visited, 0, </a:t>
            </a:r>
            <a:r>
              <a:rPr lang="en-IN" dirty="0" err="1"/>
              <a:t>sizeof</a:t>
            </a:r>
            <a:r>
              <a:rPr lang="en-IN" dirty="0"/>
              <a:t> visited);</a:t>
            </a:r>
          </a:p>
          <a:p>
            <a:pPr marL="0" indent="0" algn="just">
              <a:lnSpc>
                <a:spcPct val="100000"/>
              </a:lnSpc>
              <a:spcBef>
                <a:spcPts val="0"/>
              </a:spcBef>
              <a:buNone/>
            </a:pPr>
            <a:r>
              <a:rPr lang="en-IN" dirty="0"/>
              <a:t>	</a:t>
            </a:r>
          </a:p>
          <a:p>
            <a:pPr marL="0" indent="0" algn="just">
              <a:lnSpc>
                <a:spcPct val="100000"/>
              </a:lnSpc>
              <a:spcBef>
                <a:spcPts val="0"/>
              </a:spcBef>
              <a:buNone/>
            </a:pPr>
            <a:r>
              <a:rPr lang="en-IN" dirty="0"/>
              <a:t>      // start from source cell (0,0)</a:t>
            </a:r>
          </a:p>
          <a:p>
            <a:pPr marL="0" indent="0" algn="just">
              <a:lnSpc>
                <a:spcPct val="100000"/>
              </a:lnSpc>
              <a:spcBef>
                <a:spcPts val="0"/>
              </a:spcBef>
              <a:buNone/>
            </a:pPr>
            <a:r>
              <a:rPr lang="en-IN" dirty="0"/>
              <a:t>	</a:t>
            </a:r>
            <a:r>
              <a:rPr lang="en-IN" dirty="0" err="1"/>
              <a:t>countPaths</a:t>
            </a:r>
            <a:r>
              <a:rPr lang="en-IN" dirty="0"/>
              <a:t>(maze, 0, 0, visited, count);</a:t>
            </a:r>
          </a:p>
          <a:p>
            <a:pPr marL="0" indent="0" algn="just">
              <a:lnSpc>
                <a:spcPct val="100000"/>
              </a:lnSpc>
              <a:spcBef>
                <a:spcPts val="0"/>
              </a:spcBef>
              <a:buNone/>
            </a:pPr>
            <a:r>
              <a:rPr lang="en-IN" dirty="0"/>
              <a:t>	</a:t>
            </a:r>
            <a:r>
              <a:rPr lang="en-IN" dirty="0" err="1"/>
              <a:t>cout</a:t>
            </a:r>
            <a:r>
              <a:rPr lang="en-IN" dirty="0"/>
              <a:t> &lt;&lt; "Total number of unique paths are " &lt;&lt; count;</a:t>
            </a:r>
          </a:p>
          <a:p>
            <a:pPr marL="0" indent="0" algn="just">
              <a:lnSpc>
                <a:spcPct val="100000"/>
              </a:lnSpc>
              <a:spcBef>
                <a:spcPts val="0"/>
              </a:spcBef>
              <a:buNone/>
            </a:pPr>
            <a:r>
              <a:rPr lang="en-IN" dirty="0"/>
              <a:t>	return 0;</a:t>
            </a:r>
          </a:p>
          <a:p>
            <a:pPr marL="0" indent="0" algn="just">
              <a:lnSpc>
                <a:spcPct val="100000"/>
              </a:lnSpc>
              <a:spcBef>
                <a:spcPts val="0"/>
              </a:spcBef>
              <a:buNone/>
            </a:pPr>
            <a:r>
              <a:rPr lang="en-IN" dirty="0"/>
              <a:t>}</a:t>
            </a:r>
          </a:p>
          <a:p>
            <a:pPr marL="0" indent="0" algn="just">
              <a:lnSpc>
                <a:spcPct val="100000"/>
              </a:lnSpc>
              <a:spcBef>
                <a:spcPts val="0"/>
              </a:spcBef>
              <a:buNone/>
            </a:pPr>
            <a:r>
              <a:rPr lang="en-IN" dirty="0"/>
              <a:t>}</a:t>
            </a:r>
          </a:p>
        </p:txBody>
      </p:sp>
    </p:spTree>
    <p:extLst>
      <p:ext uri="{BB962C8B-B14F-4D97-AF65-F5344CB8AC3E}">
        <p14:creationId xmlns:p14="http://schemas.microsoft.com/office/powerpoint/2010/main" val="317334202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2700293" y="243700"/>
            <a:ext cx="4626125" cy="771723"/>
          </a:xfrm>
        </p:spPr>
        <p:txBody>
          <a:bodyPr/>
          <a:lstStyle/>
          <a:p>
            <a:r>
              <a:rPr lang="en-US" dirty="0"/>
              <a:t>Contents</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212875" y="1088974"/>
            <a:ext cx="9600960" cy="5372548"/>
          </a:xfrm>
        </p:spPr>
        <p:txBody>
          <a:bodyPr/>
          <a:lstStyle/>
          <a:p>
            <a:pPr marL="285750" indent="-285750">
              <a:buFont typeface="Arial" panose="020B0604020202020204" pitchFamily="34" charset="0"/>
              <a:buChar char="•"/>
            </a:pPr>
            <a:r>
              <a:rPr lang="en-US" sz="4000" i="0" dirty="0"/>
              <a:t>Divide and Conquer				3</a:t>
            </a:r>
          </a:p>
          <a:p>
            <a:pPr marL="285750" indent="-285750">
              <a:buFont typeface="Arial" panose="020B0604020202020204" pitchFamily="34" charset="0"/>
              <a:buChar char="•"/>
            </a:pPr>
            <a:r>
              <a:rPr lang="en-US" sz="4000" i="0" dirty="0"/>
              <a:t>Backtracking					11	</a:t>
            </a:r>
          </a:p>
          <a:p>
            <a:pPr marL="285750" indent="-285750">
              <a:buFont typeface="Arial" panose="020B0604020202020204" pitchFamily="34" charset="0"/>
              <a:buChar char="•"/>
            </a:pPr>
            <a:r>
              <a:rPr lang="en-US" sz="4000" i="0" dirty="0"/>
              <a:t>Greedy Method					20		</a:t>
            </a:r>
          </a:p>
          <a:p>
            <a:pPr marL="285750" indent="-285750">
              <a:buFont typeface="Arial" panose="020B0604020202020204" pitchFamily="34" charset="0"/>
              <a:buChar char="•"/>
            </a:pPr>
            <a:r>
              <a:rPr lang="en-US" sz="4000" i="0" dirty="0"/>
              <a:t>Dynamic Programming 			27	</a:t>
            </a:r>
          </a:p>
          <a:p>
            <a:pPr marL="285750" indent="-285750">
              <a:buFont typeface="Arial" panose="020B0604020202020204" pitchFamily="34" charset="0"/>
              <a:buChar char="•"/>
            </a:pPr>
            <a:r>
              <a:rPr lang="en-US" sz="4000" i="0" dirty="0"/>
              <a:t>Branch and Bound				37</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p:txBody>
          <a:bodyPr/>
          <a:lstStyle/>
          <a:p>
            <a:fld id="{19B51A1E-902D-48AF-9020-955120F399B6}" type="slidenum">
              <a:rPr lang="en-US" smtClean="0"/>
              <a:pPr/>
              <a:t>2</a:t>
            </a:fld>
            <a:endParaRPr lang="en-US" dirty="0"/>
          </a:p>
        </p:txBody>
      </p:sp>
      <p:sp>
        <p:nvSpPr>
          <p:cNvPr id="2" name="Rectangle 1">
            <a:extLst>
              <a:ext uri="{FF2B5EF4-FFF2-40B4-BE49-F238E27FC236}">
                <a16:creationId xmlns:a16="http://schemas.microsoft.com/office/drawing/2014/main" id="{9EC750F8-7F84-4103-B167-BE1CFEC9D2A1}"/>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89CA7D5E-D493-451B-8E95-990627CCA4B9}"/>
              </a:ext>
            </a:extLst>
          </p:cNvPr>
          <p:cNvSpPr txBox="1"/>
          <p:nvPr/>
        </p:nvSpPr>
        <p:spPr>
          <a:xfrm>
            <a:off x="1002093" y="1088974"/>
            <a:ext cx="8740862" cy="1723549"/>
          </a:xfrm>
          <a:prstGeom prst="rect">
            <a:avLst/>
          </a:prstGeom>
          <a:noFill/>
        </p:spPr>
        <p:txBody>
          <a:bodyPr wrap="square" rtlCol="0">
            <a:spAutoFit/>
          </a:bodyPr>
          <a:lstStyle/>
          <a:p>
            <a:r>
              <a:rPr lang="en-IN" sz="4000" b="1" dirty="0"/>
              <a:t>	Title					Slide No. </a:t>
            </a:r>
            <a:r>
              <a:rPr lang="en-IN" sz="4800" dirty="0"/>
              <a:t>	</a:t>
            </a:r>
            <a:endParaRPr lang="en-IN" dirty="0"/>
          </a:p>
          <a:p>
            <a:endParaRPr lang="en-IN" dirty="0"/>
          </a:p>
        </p:txBody>
      </p:sp>
      <p:cxnSp>
        <p:nvCxnSpPr>
          <p:cNvPr id="8" name="Straight Connector 7">
            <a:extLst>
              <a:ext uri="{FF2B5EF4-FFF2-40B4-BE49-F238E27FC236}">
                <a16:creationId xmlns:a16="http://schemas.microsoft.com/office/drawing/2014/main" id="{B850C41D-DB7F-4981-B08C-689735F05373}"/>
              </a:ext>
            </a:extLst>
          </p:cNvPr>
          <p:cNvCxnSpPr>
            <a:cxnSpLocks/>
          </p:cNvCxnSpPr>
          <p:nvPr/>
        </p:nvCxnSpPr>
        <p:spPr>
          <a:xfrm>
            <a:off x="101600" y="1747520"/>
            <a:ext cx="9824480" cy="0"/>
          </a:xfrm>
          <a:prstGeom prst="line">
            <a:avLst/>
          </a:prstGeom>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A003A69E-1E1C-4148-85F1-D97D2A5A8874}"/>
              </a:ext>
            </a:extLst>
          </p:cNvPr>
          <p:cNvCxnSpPr>
            <a:cxnSpLocks/>
          </p:cNvCxnSpPr>
          <p:nvPr/>
        </p:nvCxnSpPr>
        <p:spPr>
          <a:xfrm>
            <a:off x="6888480" y="1088974"/>
            <a:ext cx="0" cy="5446099"/>
          </a:xfrm>
          <a:prstGeom prst="line">
            <a:avLst/>
          </a:prstGeom>
        </p:spPr>
        <p:style>
          <a:lnRef idx="1">
            <a:schemeClr val="dk1"/>
          </a:lnRef>
          <a:fillRef idx="0">
            <a:schemeClr val="dk1"/>
          </a:fillRef>
          <a:effectRef idx="0">
            <a:schemeClr val="dk1"/>
          </a:effectRef>
          <a:fontRef idx="minor">
            <a:schemeClr val="tx1"/>
          </a:fontRef>
        </p:style>
      </p:cxnSp>
      <p:sp>
        <p:nvSpPr>
          <p:cNvPr id="7" name="TextBox 6">
            <a:extLst>
              <a:ext uri="{FF2B5EF4-FFF2-40B4-BE49-F238E27FC236}">
                <a16:creationId xmlns:a16="http://schemas.microsoft.com/office/drawing/2014/main" id="{B1330BD6-4DF3-4A97-BDB8-38D778EA42B6}"/>
              </a:ext>
            </a:extLst>
          </p:cNvPr>
          <p:cNvSpPr txBox="1"/>
          <p:nvPr/>
        </p:nvSpPr>
        <p:spPr>
          <a:xfrm>
            <a:off x="10185193" y="1226700"/>
            <a:ext cx="2040878" cy="2585323"/>
          </a:xfrm>
          <a:prstGeom prst="rect">
            <a:avLst/>
          </a:prstGeom>
          <a:noFill/>
        </p:spPr>
        <p:txBody>
          <a:bodyPr wrap="square" rtlCol="0">
            <a:spAutoFit/>
          </a:bodyPr>
          <a:lstStyle/>
          <a:p>
            <a:r>
              <a:rPr lang="en-IN" dirty="0"/>
              <a:t>Each section has :- </a:t>
            </a:r>
            <a:br>
              <a:rPr lang="en-IN" dirty="0"/>
            </a:br>
            <a:endParaRPr lang="en-IN" dirty="0"/>
          </a:p>
          <a:p>
            <a:r>
              <a:rPr lang="en-IN" dirty="0"/>
              <a:t>Introduction</a:t>
            </a:r>
          </a:p>
          <a:p>
            <a:endParaRPr lang="en-IN" dirty="0"/>
          </a:p>
          <a:p>
            <a:r>
              <a:rPr lang="en-IN" dirty="0"/>
              <a:t>Problem Statement</a:t>
            </a:r>
            <a:br>
              <a:rPr lang="en-IN" dirty="0"/>
            </a:br>
            <a:endParaRPr lang="en-IN" dirty="0"/>
          </a:p>
          <a:p>
            <a:r>
              <a:rPr lang="en-IN" dirty="0"/>
              <a:t>Solution Approach</a:t>
            </a:r>
            <a:br>
              <a:rPr lang="en-IN" dirty="0"/>
            </a:br>
            <a:endParaRPr lang="en-IN" dirty="0"/>
          </a:p>
          <a:p>
            <a:r>
              <a:rPr lang="en-IN" dirty="0"/>
              <a:t>Code</a:t>
            </a:r>
          </a:p>
        </p:txBody>
      </p:sp>
    </p:spTree>
    <p:extLst>
      <p:ext uri="{BB962C8B-B14F-4D97-AF65-F5344CB8AC3E}">
        <p14:creationId xmlns:p14="http://schemas.microsoft.com/office/powerpoint/2010/main" val="409167464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a:xfrm>
            <a:off x="2802337" y="1772529"/>
            <a:ext cx="7504638" cy="2470998"/>
          </a:xfrm>
        </p:spPr>
        <p:txBody>
          <a:bodyPr/>
          <a:lstStyle/>
          <a:p>
            <a:r>
              <a:rPr lang="en-US" sz="8000" dirty="0"/>
              <a:t>GREEDY METHOD</a:t>
            </a:r>
          </a:p>
        </p:txBody>
      </p:sp>
      <p:pic>
        <p:nvPicPr>
          <p:cNvPr id="19" name="Picture Placeholder 18" descr="decorative element">
            <a:extLst>
              <a:ext uri="{FF2B5EF4-FFF2-40B4-BE49-F238E27FC236}">
                <a16:creationId xmlns:a16="http://schemas.microsoft.com/office/drawing/2014/main" id="{78E3D4B9-3B79-3A44-BAC1-8FEE23274B97}"/>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a:stretch>
            <a:fillRect/>
          </a:stretch>
        </p:blipFill>
        <p:spPr>
          <a:xfrm>
            <a:off x="9982056" y="0"/>
            <a:ext cx="2209944" cy="6333870"/>
          </a:xfrm>
        </p:spPr>
      </p:pic>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a:lstStyle/>
          <a:p>
            <a:fld id="{19B51A1E-902D-48AF-9020-955120F399B6}" type="slidenum">
              <a:rPr lang="en-US" smtClean="0"/>
              <a:pPr/>
              <a:t>20</a:t>
            </a:fld>
            <a:endParaRPr lang="en-US" dirty="0"/>
          </a:p>
        </p:txBody>
      </p:sp>
      <p:sp>
        <p:nvSpPr>
          <p:cNvPr id="7" name="Rectangle 6">
            <a:extLst>
              <a:ext uri="{FF2B5EF4-FFF2-40B4-BE49-F238E27FC236}">
                <a16:creationId xmlns:a16="http://schemas.microsoft.com/office/drawing/2014/main" id="{A38920AE-C9FF-413E-B713-E546E7A60EFD}"/>
              </a:ext>
            </a:extLst>
          </p:cNvPr>
          <p:cNvSpPr/>
          <p:nvPr/>
        </p:nvSpPr>
        <p:spPr>
          <a:xfrm>
            <a:off x="10019974" y="6333870"/>
            <a:ext cx="1358705" cy="4290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40701659"/>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4BB625-C2E8-474B-BC61-1AE4C1CCFE4C}"/>
              </a:ext>
            </a:extLst>
          </p:cNvPr>
          <p:cNvSpPr>
            <a:spLocks noGrp="1"/>
          </p:cNvSpPr>
          <p:nvPr>
            <p:ph sz="half" idx="1"/>
          </p:nvPr>
        </p:nvSpPr>
        <p:spPr>
          <a:xfrm>
            <a:off x="431800" y="1512000"/>
            <a:ext cx="9131100" cy="4684614"/>
          </a:xfrm>
        </p:spPr>
        <p:txBody>
          <a:bodyPr/>
          <a:lstStyle/>
          <a:p>
            <a:pPr algn="just"/>
            <a:r>
              <a:rPr lang="en-IN" sz="2400" dirty="0"/>
              <a:t>An approach for solving a problem by selecting the best option available at the moment, without worrying about the future result it would bring. </a:t>
            </a:r>
            <a:endParaRPr lang="en-IN" sz="3200" dirty="0"/>
          </a:p>
          <a:p>
            <a:pPr algn="just"/>
            <a:r>
              <a:rPr lang="en-IN" sz="2400" dirty="0"/>
              <a:t>Never goes back to reverse the decision made. This algorithm works in a top-down approach.</a:t>
            </a:r>
          </a:p>
          <a:p>
            <a:pPr algn="just"/>
            <a:r>
              <a:rPr lang="en-IN" sz="2400" dirty="0"/>
              <a:t>The main advantage of this algorithm is:</a:t>
            </a:r>
          </a:p>
          <a:p>
            <a:pPr marL="457200" indent="-457200" algn="just">
              <a:buFont typeface="+mj-lt"/>
              <a:buAutoNum type="arabicPeriod"/>
            </a:pPr>
            <a:r>
              <a:rPr lang="en-IN" sz="2400" dirty="0"/>
              <a:t>The algorithm is </a:t>
            </a:r>
            <a:r>
              <a:rPr lang="en-IN" sz="2400" b="1" dirty="0"/>
              <a:t>easier to describe</a:t>
            </a:r>
            <a:r>
              <a:rPr lang="en-IN" sz="2400" dirty="0"/>
              <a:t>.</a:t>
            </a:r>
          </a:p>
          <a:p>
            <a:pPr marL="457200" indent="-457200" algn="just">
              <a:buFont typeface="+mj-lt"/>
              <a:buAutoNum type="arabicPeriod"/>
            </a:pPr>
            <a:r>
              <a:rPr lang="en-IN" sz="2400" dirty="0"/>
              <a:t>This algorithm can </a:t>
            </a:r>
            <a:r>
              <a:rPr lang="en-IN" sz="2400" b="1" dirty="0"/>
              <a:t>perform better</a:t>
            </a:r>
            <a:r>
              <a:rPr lang="en-IN" sz="2400" dirty="0"/>
              <a:t> than other algorithms (but, not in all cases</a:t>
            </a:r>
            <a:r>
              <a:rPr lang="en-IN" dirty="0"/>
              <a:t>).</a:t>
            </a:r>
          </a:p>
          <a:p>
            <a:pPr marL="0" indent="0" algn="just">
              <a:buNone/>
            </a:pPr>
            <a:r>
              <a:rPr lang="en-IN" b="1" dirty="0"/>
              <a:t>Example - </a:t>
            </a:r>
            <a:r>
              <a:rPr lang="en-IN" dirty="0"/>
              <a:t>To make a change of an amount using the smallest possible number of coins.</a:t>
            </a:r>
          </a:p>
          <a:p>
            <a:pPr marL="0" indent="0" algn="just">
              <a:buNone/>
            </a:pPr>
            <a:r>
              <a:rPr lang="en-IN" sz="2400" dirty="0"/>
              <a:t>       	 </a:t>
            </a:r>
            <a:r>
              <a:rPr lang="en-IN" dirty="0"/>
              <a:t>Amount: Rs 18			</a:t>
            </a:r>
            <a:r>
              <a:rPr lang="fr-FR" dirty="0" err="1"/>
              <a:t>Available</a:t>
            </a:r>
            <a:r>
              <a:rPr lang="fr-FR" dirty="0"/>
              <a:t> coins: </a:t>
            </a:r>
            <a:r>
              <a:rPr lang="fr-FR" dirty="0" err="1"/>
              <a:t>Rs</a:t>
            </a:r>
            <a:r>
              <a:rPr lang="fr-FR" dirty="0"/>
              <a:t> 5, </a:t>
            </a:r>
            <a:r>
              <a:rPr lang="fr-FR" dirty="0" err="1"/>
              <a:t>Rs</a:t>
            </a:r>
            <a:r>
              <a:rPr lang="fr-FR" dirty="0"/>
              <a:t> 2, </a:t>
            </a:r>
            <a:r>
              <a:rPr lang="fr-FR" dirty="0" err="1"/>
              <a:t>Rs</a:t>
            </a:r>
            <a:r>
              <a:rPr lang="fr-FR" dirty="0"/>
              <a:t> 1 coins</a:t>
            </a:r>
          </a:p>
          <a:p>
            <a:pPr marL="0" indent="0">
              <a:buNone/>
            </a:pPr>
            <a:endParaRPr lang="en-IN" dirty="0"/>
          </a:p>
        </p:txBody>
      </p:sp>
      <p:sp>
        <p:nvSpPr>
          <p:cNvPr id="3" name="Slide Number Placeholder 2">
            <a:extLst>
              <a:ext uri="{FF2B5EF4-FFF2-40B4-BE49-F238E27FC236}">
                <a16:creationId xmlns:a16="http://schemas.microsoft.com/office/drawing/2014/main" id="{20AF5C79-C97E-48B7-9B44-B263A97CE2EB}"/>
              </a:ext>
            </a:extLst>
          </p:cNvPr>
          <p:cNvSpPr>
            <a:spLocks noGrp="1"/>
          </p:cNvSpPr>
          <p:nvPr>
            <p:ph type="sldNum" sz="quarter" idx="34"/>
          </p:nvPr>
        </p:nvSpPr>
        <p:spPr/>
        <p:txBody>
          <a:bodyPr/>
          <a:lstStyle/>
          <a:p>
            <a:fld id="{19B51A1E-902D-48AF-9020-955120F399B6}" type="slidenum">
              <a:rPr lang="en-US" noProof="0" smtClean="0"/>
              <a:pPr/>
              <a:t>21</a:t>
            </a:fld>
            <a:endParaRPr lang="en-US" noProof="0" dirty="0"/>
          </a:p>
        </p:txBody>
      </p:sp>
      <p:sp>
        <p:nvSpPr>
          <p:cNvPr id="5" name="Title 4">
            <a:extLst>
              <a:ext uri="{FF2B5EF4-FFF2-40B4-BE49-F238E27FC236}">
                <a16:creationId xmlns:a16="http://schemas.microsoft.com/office/drawing/2014/main" id="{3F1DA97F-6413-4B1B-BEED-51DD4C421E94}"/>
              </a:ext>
            </a:extLst>
          </p:cNvPr>
          <p:cNvSpPr>
            <a:spLocks noGrp="1"/>
          </p:cNvSpPr>
          <p:nvPr>
            <p:ph type="title"/>
          </p:nvPr>
        </p:nvSpPr>
        <p:spPr/>
        <p:txBody>
          <a:bodyPr/>
          <a:lstStyle/>
          <a:p>
            <a:r>
              <a:rPr lang="en-IN" dirty="0"/>
              <a:t>INTRODUCTION</a:t>
            </a:r>
          </a:p>
        </p:txBody>
      </p:sp>
      <p:sp>
        <p:nvSpPr>
          <p:cNvPr id="6" name="Text Placeholder 5">
            <a:extLst>
              <a:ext uri="{FF2B5EF4-FFF2-40B4-BE49-F238E27FC236}">
                <a16:creationId xmlns:a16="http://schemas.microsoft.com/office/drawing/2014/main" id="{72CA40CE-AD2D-4557-AE11-11B750FCD124}"/>
              </a:ext>
            </a:extLst>
          </p:cNvPr>
          <p:cNvSpPr>
            <a:spLocks noGrp="1"/>
          </p:cNvSpPr>
          <p:nvPr>
            <p:ph type="body" sz="quarter" idx="32"/>
          </p:nvPr>
        </p:nvSpPr>
        <p:spPr/>
        <p:txBody>
          <a:bodyPr/>
          <a:lstStyle/>
          <a:p>
            <a:r>
              <a:rPr lang="en-IN" sz="2400" dirty="0"/>
              <a:t>What is it?</a:t>
            </a:r>
          </a:p>
        </p:txBody>
      </p:sp>
      <p:sp>
        <p:nvSpPr>
          <p:cNvPr id="9" name="Rectangle 8">
            <a:extLst>
              <a:ext uri="{FF2B5EF4-FFF2-40B4-BE49-F238E27FC236}">
                <a16:creationId xmlns:a16="http://schemas.microsoft.com/office/drawing/2014/main" id="{E4557530-4D0B-4678-B7DD-81583EB20B44}"/>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99FE5089-3D16-4CFB-A63A-C53FCAF6E688}"/>
              </a:ext>
            </a:extLst>
          </p:cNvPr>
          <p:cNvSpPr txBox="1"/>
          <p:nvPr/>
        </p:nvSpPr>
        <p:spPr>
          <a:xfrm>
            <a:off x="10211342" y="1512000"/>
            <a:ext cx="1721578" cy="400110"/>
          </a:xfrm>
          <a:prstGeom prst="rect">
            <a:avLst/>
          </a:prstGeom>
          <a:noFill/>
        </p:spPr>
        <p:txBody>
          <a:bodyPr wrap="square" rtlCol="0">
            <a:spAutoFit/>
          </a:bodyPr>
          <a:lstStyle/>
          <a:p>
            <a:endParaRPr lang="en-IN" sz="2000" dirty="0">
              <a:solidFill>
                <a:schemeClr val="accent4">
                  <a:lumMod val="75000"/>
                </a:schemeClr>
              </a:solidFill>
            </a:endParaRPr>
          </a:p>
        </p:txBody>
      </p:sp>
    </p:spTree>
    <p:extLst>
      <p:ext uri="{BB962C8B-B14F-4D97-AF65-F5344CB8AC3E}">
        <p14:creationId xmlns:p14="http://schemas.microsoft.com/office/powerpoint/2010/main" val="45839847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4BB625-C2E8-474B-BC61-1AE4C1CCFE4C}"/>
              </a:ext>
            </a:extLst>
          </p:cNvPr>
          <p:cNvSpPr>
            <a:spLocks noGrp="1"/>
          </p:cNvSpPr>
          <p:nvPr>
            <p:ph sz="half" idx="1"/>
          </p:nvPr>
        </p:nvSpPr>
        <p:spPr>
          <a:xfrm>
            <a:off x="431800" y="1512000"/>
            <a:ext cx="9131100" cy="4684614"/>
          </a:xfrm>
        </p:spPr>
        <p:txBody>
          <a:bodyPr/>
          <a:lstStyle/>
          <a:p>
            <a:pPr marL="0" indent="0" algn="just">
              <a:buNone/>
            </a:pPr>
            <a:r>
              <a:rPr lang="en-IN" sz="2800" b="1" dirty="0"/>
              <a:t>Greedy Algorithm</a:t>
            </a:r>
          </a:p>
          <a:p>
            <a:pPr algn="just"/>
            <a:endParaRPr lang="en-IN" sz="2800" dirty="0"/>
          </a:p>
          <a:p>
            <a:pPr algn="just"/>
            <a:r>
              <a:rPr lang="en-IN" sz="2800" dirty="0"/>
              <a:t>To begin with, the solution set (containing answers) is empty.</a:t>
            </a:r>
          </a:p>
          <a:p>
            <a:pPr algn="just"/>
            <a:r>
              <a:rPr lang="en-IN" sz="2800" dirty="0"/>
              <a:t>At each step, an item is added into the solution set.</a:t>
            </a:r>
          </a:p>
          <a:p>
            <a:pPr algn="just"/>
            <a:r>
              <a:rPr lang="en-IN" sz="2800" dirty="0"/>
              <a:t>If the solution set is feasible, the current item is kept.</a:t>
            </a:r>
          </a:p>
          <a:p>
            <a:pPr algn="just"/>
            <a:r>
              <a:rPr lang="en-IN" sz="2800" dirty="0"/>
              <a:t>Else, the item is rejected and never considered again.</a:t>
            </a:r>
          </a:p>
        </p:txBody>
      </p:sp>
      <p:sp>
        <p:nvSpPr>
          <p:cNvPr id="3" name="Slide Number Placeholder 2">
            <a:extLst>
              <a:ext uri="{FF2B5EF4-FFF2-40B4-BE49-F238E27FC236}">
                <a16:creationId xmlns:a16="http://schemas.microsoft.com/office/drawing/2014/main" id="{20AF5C79-C97E-48B7-9B44-B263A97CE2EB}"/>
              </a:ext>
            </a:extLst>
          </p:cNvPr>
          <p:cNvSpPr>
            <a:spLocks noGrp="1"/>
          </p:cNvSpPr>
          <p:nvPr>
            <p:ph type="sldNum" sz="quarter" idx="34"/>
          </p:nvPr>
        </p:nvSpPr>
        <p:spPr/>
        <p:txBody>
          <a:bodyPr/>
          <a:lstStyle/>
          <a:p>
            <a:fld id="{19B51A1E-902D-48AF-9020-955120F399B6}" type="slidenum">
              <a:rPr lang="en-US" noProof="0" smtClean="0"/>
              <a:pPr/>
              <a:t>22</a:t>
            </a:fld>
            <a:endParaRPr lang="en-US" noProof="0" dirty="0"/>
          </a:p>
        </p:txBody>
      </p:sp>
      <p:sp>
        <p:nvSpPr>
          <p:cNvPr id="5" name="Title 4">
            <a:extLst>
              <a:ext uri="{FF2B5EF4-FFF2-40B4-BE49-F238E27FC236}">
                <a16:creationId xmlns:a16="http://schemas.microsoft.com/office/drawing/2014/main" id="{3F1DA97F-6413-4B1B-BEED-51DD4C421E94}"/>
              </a:ext>
            </a:extLst>
          </p:cNvPr>
          <p:cNvSpPr>
            <a:spLocks noGrp="1"/>
          </p:cNvSpPr>
          <p:nvPr>
            <p:ph type="title"/>
          </p:nvPr>
        </p:nvSpPr>
        <p:spPr/>
        <p:txBody>
          <a:bodyPr/>
          <a:lstStyle/>
          <a:p>
            <a:r>
              <a:rPr lang="en-IN" dirty="0"/>
              <a:t>INTRODUCTION</a:t>
            </a:r>
          </a:p>
        </p:txBody>
      </p:sp>
      <p:sp>
        <p:nvSpPr>
          <p:cNvPr id="6" name="Text Placeholder 5">
            <a:extLst>
              <a:ext uri="{FF2B5EF4-FFF2-40B4-BE49-F238E27FC236}">
                <a16:creationId xmlns:a16="http://schemas.microsoft.com/office/drawing/2014/main" id="{72CA40CE-AD2D-4557-AE11-11B750FCD124}"/>
              </a:ext>
            </a:extLst>
          </p:cNvPr>
          <p:cNvSpPr>
            <a:spLocks noGrp="1"/>
          </p:cNvSpPr>
          <p:nvPr>
            <p:ph type="body" sz="quarter" idx="32"/>
          </p:nvPr>
        </p:nvSpPr>
        <p:spPr/>
        <p:txBody>
          <a:bodyPr/>
          <a:lstStyle/>
          <a:p>
            <a:r>
              <a:rPr lang="en-IN" sz="2400" dirty="0"/>
              <a:t>How does it work?</a:t>
            </a:r>
          </a:p>
        </p:txBody>
      </p:sp>
      <p:sp>
        <p:nvSpPr>
          <p:cNvPr id="9" name="Rectangle 8">
            <a:extLst>
              <a:ext uri="{FF2B5EF4-FFF2-40B4-BE49-F238E27FC236}">
                <a16:creationId xmlns:a16="http://schemas.microsoft.com/office/drawing/2014/main" id="{E4557530-4D0B-4678-B7DD-81583EB20B44}"/>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1067055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Problem Statement</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23</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31800" y="1090863"/>
            <a:ext cx="9198000" cy="5100387"/>
          </a:xfrm>
        </p:spPr>
        <p:txBody>
          <a:bodyPr/>
          <a:lstStyle/>
          <a:p>
            <a:pPr marL="0" indent="0" algn="ctr">
              <a:buNone/>
            </a:pPr>
            <a:r>
              <a:rPr lang="en-IN" sz="2800" b="1" u="sng" dirty="0"/>
              <a:t>EGYPTIAN FRACTION</a:t>
            </a:r>
          </a:p>
          <a:p>
            <a:pPr marL="0" indent="0" algn="just">
              <a:buNone/>
            </a:pPr>
            <a:endParaRPr lang="en-IN" sz="2000" dirty="0"/>
          </a:p>
          <a:p>
            <a:pPr marL="0" indent="0" algn="just">
              <a:buNone/>
            </a:pPr>
            <a:r>
              <a:rPr lang="en-IN" sz="2400" dirty="0"/>
              <a:t>An </a:t>
            </a:r>
            <a:r>
              <a:rPr lang="en-IN" sz="2400" b="1" dirty="0"/>
              <a:t>Egyptian fraction</a:t>
            </a:r>
            <a:r>
              <a:rPr lang="en-IN" sz="2400" dirty="0"/>
              <a:t> is the sum of finitely many </a:t>
            </a:r>
            <a:r>
              <a:rPr lang="en-IN" sz="2400" dirty="0">
                <a:hlinkClick r:id="rId2" tooltip="rational numbers"/>
              </a:rPr>
              <a:t>rational numbers</a:t>
            </a:r>
            <a:r>
              <a:rPr lang="en-IN" sz="2400" dirty="0"/>
              <a:t>, each of which can be expressed in the form 1/q​, where </a:t>
            </a:r>
            <a:r>
              <a:rPr lang="en-IN" sz="2400" i="1" dirty="0"/>
              <a:t>q</a:t>
            </a:r>
            <a:r>
              <a:rPr lang="en-IN" sz="2400" dirty="0"/>
              <a:t> is a positive integer.</a:t>
            </a:r>
          </a:p>
          <a:p>
            <a:pPr marL="0" indent="0" algn="just">
              <a:buNone/>
            </a:pPr>
            <a:r>
              <a:rPr lang="en-IN" sz="2400" dirty="0"/>
              <a:t>Every positive fraction can be represented as sum of unique unit fractions. A fraction is unit fraction if numerator is 1 and denominator is a positive integer, for example 1/3 is a unit fraction. Such a representation is called Egyptian Fraction as it was used by ancient Egyptians.</a:t>
            </a:r>
          </a:p>
          <a:p>
            <a:pPr marL="0" indent="0" algn="just">
              <a:buNone/>
            </a:pPr>
            <a:r>
              <a:rPr lang="en-IN" sz="2400" dirty="0">
                <a:solidFill>
                  <a:srgbClr val="00B050"/>
                </a:solidFill>
              </a:rPr>
              <a:t>For example : </a:t>
            </a:r>
            <a:r>
              <a:rPr lang="en-IN" sz="2400" dirty="0"/>
              <a:t>the Egyptian fraction 61/66​ can be written as</a:t>
            </a:r>
          </a:p>
          <a:p>
            <a:pPr marL="0" indent="0" algn="just">
              <a:buNone/>
            </a:pPr>
            <a:r>
              <a:rPr lang="en-IN" sz="2400" dirty="0"/>
              <a:t> 61/66 =1/2 + 1/3 + 1/11.</a:t>
            </a:r>
          </a:p>
        </p:txBody>
      </p:sp>
    </p:spTree>
    <p:extLst>
      <p:ext uri="{BB962C8B-B14F-4D97-AF65-F5344CB8AC3E}">
        <p14:creationId xmlns:p14="http://schemas.microsoft.com/office/powerpoint/2010/main" val="289613845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1491-8CBE-448E-977B-FF33B54956EB}"/>
              </a:ext>
            </a:extLst>
          </p:cNvPr>
          <p:cNvSpPr>
            <a:spLocks noGrp="1"/>
          </p:cNvSpPr>
          <p:nvPr>
            <p:ph type="title"/>
          </p:nvPr>
        </p:nvSpPr>
        <p:spPr/>
        <p:txBody>
          <a:bodyPr/>
          <a:lstStyle/>
          <a:p>
            <a:r>
              <a:rPr lang="en-IN" dirty="0"/>
              <a:t>SOLUTION  APPROACH </a:t>
            </a:r>
          </a:p>
        </p:txBody>
      </p:sp>
      <p:sp>
        <p:nvSpPr>
          <p:cNvPr id="8" name="Slide Number Placeholder 7">
            <a:extLst>
              <a:ext uri="{FF2B5EF4-FFF2-40B4-BE49-F238E27FC236}">
                <a16:creationId xmlns:a16="http://schemas.microsoft.com/office/drawing/2014/main" id="{E3DD4C7A-8C92-4DE7-85B5-15DE55ED57DB}"/>
              </a:ext>
            </a:extLst>
          </p:cNvPr>
          <p:cNvSpPr>
            <a:spLocks noGrp="1"/>
          </p:cNvSpPr>
          <p:nvPr>
            <p:ph type="sldNum" sz="quarter" idx="33"/>
          </p:nvPr>
        </p:nvSpPr>
        <p:spPr/>
        <p:txBody>
          <a:bodyPr/>
          <a:lstStyle/>
          <a:p>
            <a:fld id="{19B51A1E-902D-48AF-9020-955120F399B6}" type="slidenum">
              <a:rPr lang="en-US" noProof="0" smtClean="0"/>
              <a:pPr/>
              <a:t>24</a:t>
            </a:fld>
            <a:endParaRPr lang="en-US" noProof="0" dirty="0"/>
          </a:p>
        </p:txBody>
      </p:sp>
      <p:sp>
        <p:nvSpPr>
          <p:cNvPr id="5" name="Text Placeholder 3">
            <a:extLst>
              <a:ext uri="{FF2B5EF4-FFF2-40B4-BE49-F238E27FC236}">
                <a16:creationId xmlns:a16="http://schemas.microsoft.com/office/drawing/2014/main" id="{F972C34B-FCB6-467E-BE57-478831C4B540}"/>
              </a:ext>
            </a:extLst>
          </p:cNvPr>
          <p:cNvSpPr>
            <a:spLocks noGrp="1"/>
          </p:cNvSpPr>
          <p:nvPr>
            <p:ph type="body" sz="quarter" idx="12"/>
          </p:nvPr>
        </p:nvSpPr>
        <p:spPr>
          <a:xfrm>
            <a:off x="432000" y="970566"/>
            <a:ext cx="9197975" cy="5116512"/>
          </a:xfrm>
        </p:spPr>
        <p:txBody>
          <a:bodyPr/>
          <a:lstStyle/>
          <a:p>
            <a:pPr algn="just"/>
            <a:endParaRPr lang="en-IN" sz="2800" dirty="0"/>
          </a:p>
          <a:p>
            <a:pPr algn="just"/>
            <a:r>
              <a:rPr lang="en-IN" sz="2800" dirty="0"/>
              <a:t>For a given number of the form p/q ,where p&lt;q</a:t>
            </a:r>
          </a:p>
          <a:p>
            <a:pPr algn="just"/>
            <a:r>
              <a:rPr lang="en-IN" sz="2800" dirty="0"/>
              <a:t>Extract the largest unit fraction : 1/ceil(q/p)</a:t>
            </a:r>
          </a:p>
          <a:p>
            <a:pPr algn="just"/>
            <a:r>
              <a:rPr lang="en-IN" sz="2800" dirty="0"/>
              <a:t>Subtract that unit fraction from the original fraction</a:t>
            </a:r>
          </a:p>
          <a:p>
            <a:pPr algn="just"/>
            <a:r>
              <a:rPr lang="en-IN" sz="2800" dirty="0"/>
              <a:t>Recursively follow the same procedure for the remainders</a:t>
            </a:r>
          </a:p>
          <a:p>
            <a:pPr algn="just"/>
            <a:r>
              <a:rPr lang="en-IN" sz="2800" dirty="0"/>
              <a:t>At last we would be left with a set of Egyptian Fractions</a:t>
            </a:r>
          </a:p>
        </p:txBody>
      </p:sp>
      <p:sp>
        <p:nvSpPr>
          <p:cNvPr id="6" name="Rectangle 5">
            <a:extLst>
              <a:ext uri="{FF2B5EF4-FFF2-40B4-BE49-F238E27FC236}">
                <a16:creationId xmlns:a16="http://schemas.microsoft.com/office/drawing/2014/main" id="{48CF1B59-4C58-4723-A3F2-99F7BD49288B}"/>
              </a:ext>
            </a:extLst>
          </p:cNvPr>
          <p:cNvSpPr/>
          <p:nvPr/>
        </p:nvSpPr>
        <p:spPr>
          <a:xfrm>
            <a:off x="10076155" y="6333870"/>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1219601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CODE</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25</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316253" y="805986"/>
            <a:ext cx="9198000" cy="5467212"/>
          </a:xfrm>
        </p:spPr>
        <p:txBody>
          <a:bodyPr/>
          <a:lstStyle/>
          <a:p>
            <a:pPr marL="0" indent="0">
              <a:lnSpc>
                <a:spcPct val="100000"/>
              </a:lnSpc>
              <a:spcBef>
                <a:spcPts val="0"/>
              </a:spcBef>
              <a:buNone/>
            </a:pPr>
            <a:r>
              <a:rPr lang="en-IN" sz="1400" dirty="0"/>
              <a:t>/* Egyptian Fraction problem</a:t>
            </a:r>
          </a:p>
          <a:p>
            <a:pPr marL="0" indent="0">
              <a:lnSpc>
                <a:spcPct val="100000"/>
              </a:lnSpc>
              <a:spcBef>
                <a:spcPts val="0"/>
              </a:spcBef>
              <a:buNone/>
            </a:pPr>
            <a:r>
              <a:rPr lang="en-IN" sz="1400" dirty="0"/>
              <a:t>   Using Greedy Algorithm */</a:t>
            </a:r>
          </a:p>
          <a:p>
            <a:pPr marL="0" indent="0">
              <a:lnSpc>
                <a:spcPct val="100000"/>
              </a:lnSpc>
              <a:spcBef>
                <a:spcPts val="0"/>
              </a:spcBef>
              <a:buNone/>
            </a:pPr>
            <a:r>
              <a:rPr lang="en-IN" sz="1400" dirty="0"/>
              <a:t>#include &lt;iostream&gt;</a:t>
            </a:r>
          </a:p>
          <a:p>
            <a:pPr marL="0" indent="0">
              <a:lnSpc>
                <a:spcPct val="100000"/>
              </a:lnSpc>
              <a:spcBef>
                <a:spcPts val="0"/>
              </a:spcBef>
              <a:buNone/>
            </a:pPr>
            <a:r>
              <a:rPr lang="en-IN" sz="1400" dirty="0"/>
              <a:t>using namespace std;</a:t>
            </a:r>
          </a:p>
          <a:p>
            <a:pPr marL="0" indent="0">
              <a:lnSpc>
                <a:spcPct val="100000"/>
              </a:lnSpc>
              <a:spcBef>
                <a:spcPts val="0"/>
              </a:spcBef>
              <a:buNone/>
            </a:pPr>
            <a:endParaRPr lang="en-IN" sz="1400" dirty="0"/>
          </a:p>
          <a:p>
            <a:pPr marL="0" indent="0">
              <a:lnSpc>
                <a:spcPct val="100000"/>
              </a:lnSpc>
              <a:spcBef>
                <a:spcPts val="0"/>
              </a:spcBef>
              <a:buNone/>
            </a:pPr>
            <a:r>
              <a:rPr lang="en-IN" sz="1400" dirty="0"/>
              <a:t>void </a:t>
            </a:r>
            <a:r>
              <a:rPr lang="en-IN" sz="1400" dirty="0" err="1"/>
              <a:t>EgyptianFrac</a:t>
            </a:r>
            <a:r>
              <a:rPr lang="en-IN" sz="1400" dirty="0"/>
              <a:t>(int , int );</a:t>
            </a:r>
          </a:p>
          <a:p>
            <a:pPr marL="0" indent="0">
              <a:lnSpc>
                <a:spcPct val="100000"/>
              </a:lnSpc>
              <a:spcBef>
                <a:spcPts val="0"/>
              </a:spcBef>
              <a:buNone/>
            </a:pPr>
            <a:r>
              <a:rPr lang="en-IN" sz="1400" dirty="0"/>
              <a:t>int main()</a:t>
            </a:r>
          </a:p>
          <a:p>
            <a:pPr marL="0" indent="0">
              <a:lnSpc>
                <a:spcPct val="100000"/>
              </a:lnSpc>
              <a:spcBef>
                <a:spcPts val="0"/>
              </a:spcBef>
              <a:buNone/>
            </a:pPr>
            <a:r>
              <a:rPr lang="en-IN" sz="1400" dirty="0"/>
              <a:t>{</a:t>
            </a:r>
          </a:p>
          <a:p>
            <a:pPr marL="0" indent="0">
              <a:lnSpc>
                <a:spcPct val="100000"/>
              </a:lnSpc>
              <a:spcBef>
                <a:spcPts val="0"/>
              </a:spcBef>
              <a:buNone/>
            </a:pPr>
            <a:r>
              <a:rPr lang="en-IN" sz="1400" dirty="0"/>
              <a:t>	int </a:t>
            </a:r>
            <a:r>
              <a:rPr lang="en-IN" sz="1400" dirty="0" err="1"/>
              <a:t>num,den</a:t>
            </a:r>
            <a:r>
              <a:rPr lang="en-IN" sz="1400" dirty="0"/>
              <a:t>;  // </a:t>
            </a:r>
            <a:r>
              <a:rPr lang="en-IN" sz="1400" dirty="0" err="1"/>
              <a:t>num</a:t>
            </a:r>
            <a:r>
              <a:rPr lang="en-IN" sz="1400" dirty="0"/>
              <a:t> stands for numerator part and den for denominator part</a:t>
            </a:r>
          </a:p>
          <a:p>
            <a:pPr marL="0" indent="0">
              <a:lnSpc>
                <a:spcPct val="100000"/>
              </a:lnSpc>
              <a:spcBef>
                <a:spcPts val="0"/>
              </a:spcBef>
              <a:buNone/>
            </a:pPr>
            <a:r>
              <a:rPr lang="en-IN" sz="1400" dirty="0"/>
              <a:t>	</a:t>
            </a:r>
            <a:r>
              <a:rPr lang="en-IN" sz="1400" dirty="0" err="1"/>
              <a:t>cout</a:t>
            </a:r>
            <a:r>
              <a:rPr lang="en-IN" sz="1400" dirty="0"/>
              <a:t>&lt;&lt;"Enter numerator and denominator respectively of the form (n/m) : ";</a:t>
            </a:r>
          </a:p>
          <a:p>
            <a:pPr marL="0" indent="0">
              <a:lnSpc>
                <a:spcPct val="100000"/>
              </a:lnSpc>
              <a:spcBef>
                <a:spcPts val="0"/>
              </a:spcBef>
              <a:buNone/>
            </a:pPr>
            <a:r>
              <a:rPr lang="en-IN" sz="1400" dirty="0"/>
              <a:t>	</a:t>
            </a:r>
            <a:r>
              <a:rPr lang="en-IN" sz="1400" dirty="0" err="1"/>
              <a:t>cin</a:t>
            </a:r>
            <a:r>
              <a:rPr lang="en-IN" sz="1400" dirty="0"/>
              <a:t>&gt;&gt;</a:t>
            </a:r>
            <a:r>
              <a:rPr lang="en-IN" sz="1400" dirty="0" err="1"/>
              <a:t>num</a:t>
            </a:r>
            <a:r>
              <a:rPr lang="en-IN" sz="1400" dirty="0"/>
              <a:t>&gt;&gt;den;</a:t>
            </a:r>
          </a:p>
          <a:p>
            <a:pPr marL="0" indent="0">
              <a:lnSpc>
                <a:spcPct val="100000"/>
              </a:lnSpc>
              <a:spcBef>
                <a:spcPts val="0"/>
              </a:spcBef>
              <a:buNone/>
            </a:pPr>
            <a:r>
              <a:rPr lang="en-IN" sz="1400" dirty="0"/>
              <a:t>	</a:t>
            </a:r>
            <a:r>
              <a:rPr lang="en-IN" sz="1400" dirty="0" err="1"/>
              <a:t>cout</a:t>
            </a:r>
            <a:r>
              <a:rPr lang="en-IN" sz="1400" dirty="0"/>
              <a:t> &lt;&lt; "Egyptian Fraction Representation of "&lt;&lt; </a:t>
            </a:r>
            <a:r>
              <a:rPr lang="en-IN" sz="1400" dirty="0" err="1"/>
              <a:t>num</a:t>
            </a:r>
            <a:r>
              <a:rPr lang="en-IN" sz="1400" dirty="0"/>
              <a:t> &lt;&lt; "/" &lt;&lt; den &lt;&lt; " is\n = ";</a:t>
            </a:r>
          </a:p>
          <a:p>
            <a:pPr marL="0" indent="0">
              <a:lnSpc>
                <a:spcPct val="100000"/>
              </a:lnSpc>
              <a:spcBef>
                <a:spcPts val="0"/>
              </a:spcBef>
              <a:buNone/>
            </a:pPr>
            <a:r>
              <a:rPr lang="en-IN" sz="1400" dirty="0"/>
              <a:t>	</a:t>
            </a:r>
            <a:r>
              <a:rPr lang="en-IN" sz="1400" dirty="0" err="1"/>
              <a:t>EgyptianFrac</a:t>
            </a:r>
            <a:r>
              <a:rPr lang="en-IN" sz="1400" dirty="0"/>
              <a:t>(</a:t>
            </a:r>
            <a:r>
              <a:rPr lang="en-IN" sz="1400" dirty="0" err="1"/>
              <a:t>num</a:t>
            </a:r>
            <a:r>
              <a:rPr lang="en-IN" sz="1400" dirty="0"/>
              <a:t>, den);</a:t>
            </a:r>
          </a:p>
          <a:p>
            <a:pPr marL="0" indent="0">
              <a:lnSpc>
                <a:spcPct val="100000"/>
              </a:lnSpc>
              <a:spcBef>
                <a:spcPts val="0"/>
              </a:spcBef>
              <a:buNone/>
            </a:pPr>
            <a:r>
              <a:rPr lang="en-IN" sz="1400" dirty="0"/>
              <a:t>	return 0;</a:t>
            </a:r>
          </a:p>
          <a:p>
            <a:pPr marL="0" indent="0">
              <a:lnSpc>
                <a:spcPct val="100000"/>
              </a:lnSpc>
              <a:spcBef>
                <a:spcPts val="0"/>
              </a:spcBef>
              <a:buNone/>
            </a:pPr>
            <a:r>
              <a:rPr lang="en-IN" sz="1400" dirty="0"/>
              <a:t>}</a:t>
            </a:r>
          </a:p>
          <a:p>
            <a:pPr marL="0" indent="0">
              <a:lnSpc>
                <a:spcPct val="100000"/>
              </a:lnSpc>
              <a:spcBef>
                <a:spcPts val="0"/>
              </a:spcBef>
              <a:buNone/>
            </a:pPr>
            <a:r>
              <a:rPr lang="en-IN" sz="1400" dirty="0"/>
              <a:t>void </a:t>
            </a:r>
            <a:r>
              <a:rPr lang="en-IN" sz="1400" dirty="0" err="1"/>
              <a:t>EgyptianFrac</a:t>
            </a:r>
            <a:r>
              <a:rPr lang="en-IN" sz="1400" dirty="0"/>
              <a:t>(int </a:t>
            </a:r>
            <a:r>
              <a:rPr lang="en-IN" sz="1400" dirty="0" err="1"/>
              <a:t>n,int</a:t>
            </a:r>
            <a:r>
              <a:rPr lang="en-IN" sz="1400" dirty="0"/>
              <a:t> d)</a:t>
            </a:r>
          </a:p>
          <a:p>
            <a:pPr marL="0" indent="0">
              <a:lnSpc>
                <a:spcPct val="100000"/>
              </a:lnSpc>
              <a:spcBef>
                <a:spcPts val="0"/>
              </a:spcBef>
              <a:buNone/>
            </a:pPr>
            <a:r>
              <a:rPr lang="en-IN" sz="1400" dirty="0"/>
              <a:t>{</a:t>
            </a:r>
          </a:p>
          <a:p>
            <a:pPr marL="0" indent="0">
              <a:lnSpc>
                <a:spcPct val="100000"/>
              </a:lnSpc>
              <a:spcBef>
                <a:spcPts val="0"/>
              </a:spcBef>
              <a:buNone/>
            </a:pPr>
            <a:r>
              <a:rPr lang="en-IN" sz="1400" dirty="0"/>
              <a:t>	// If either numerator or denominator is 0</a:t>
            </a:r>
          </a:p>
          <a:p>
            <a:pPr marL="0" indent="0">
              <a:lnSpc>
                <a:spcPct val="100000"/>
              </a:lnSpc>
              <a:spcBef>
                <a:spcPts val="0"/>
              </a:spcBef>
              <a:buNone/>
            </a:pPr>
            <a:r>
              <a:rPr lang="en-IN" sz="1400" dirty="0"/>
              <a:t>	if (d == 0 || n == 0)</a:t>
            </a:r>
          </a:p>
          <a:p>
            <a:pPr marL="0" indent="0">
              <a:lnSpc>
                <a:spcPct val="100000"/>
              </a:lnSpc>
              <a:spcBef>
                <a:spcPts val="0"/>
              </a:spcBef>
              <a:buNone/>
            </a:pPr>
            <a:r>
              <a:rPr lang="en-IN" sz="1400" dirty="0"/>
              <a:t>		return;</a:t>
            </a:r>
          </a:p>
          <a:p>
            <a:pPr marL="0" indent="0">
              <a:lnSpc>
                <a:spcPct val="100000"/>
              </a:lnSpc>
              <a:spcBef>
                <a:spcPts val="0"/>
              </a:spcBef>
              <a:buNone/>
            </a:pPr>
            <a:r>
              <a:rPr lang="en-IN" sz="1400" dirty="0"/>
              <a:t>	// If numerator divides denominator, then simple division</a:t>
            </a:r>
          </a:p>
          <a:p>
            <a:pPr marL="0" indent="0">
              <a:lnSpc>
                <a:spcPct val="100000"/>
              </a:lnSpc>
              <a:spcBef>
                <a:spcPts val="0"/>
              </a:spcBef>
              <a:buNone/>
            </a:pPr>
            <a:r>
              <a:rPr lang="en-IN" sz="1400" dirty="0"/>
              <a:t>	// makes the fraction in 1/n form</a:t>
            </a:r>
          </a:p>
          <a:p>
            <a:pPr marL="0" indent="0">
              <a:lnSpc>
                <a:spcPct val="100000"/>
              </a:lnSpc>
              <a:spcBef>
                <a:spcPts val="0"/>
              </a:spcBef>
              <a:buNone/>
            </a:pPr>
            <a:r>
              <a:rPr lang="en-IN" sz="1400" dirty="0"/>
              <a:t>	if (</a:t>
            </a:r>
            <a:r>
              <a:rPr lang="en-IN" sz="1400" dirty="0" err="1"/>
              <a:t>d%n</a:t>
            </a:r>
            <a:r>
              <a:rPr lang="en-IN" sz="1400" dirty="0"/>
              <a:t> == 0)</a:t>
            </a:r>
          </a:p>
          <a:p>
            <a:pPr marL="0" indent="0">
              <a:lnSpc>
                <a:spcPct val="100000"/>
              </a:lnSpc>
              <a:spcBef>
                <a:spcPts val="0"/>
              </a:spcBef>
              <a:buNone/>
            </a:pPr>
            <a:r>
              <a:rPr lang="en-IN" sz="1400" dirty="0"/>
              <a:t>	{</a:t>
            </a:r>
          </a:p>
          <a:p>
            <a:pPr marL="0" indent="0">
              <a:lnSpc>
                <a:spcPct val="100000"/>
              </a:lnSpc>
              <a:spcBef>
                <a:spcPts val="0"/>
              </a:spcBef>
              <a:buNone/>
            </a:pPr>
            <a:r>
              <a:rPr lang="en-IN" sz="1400" dirty="0"/>
              <a:t>		</a:t>
            </a:r>
            <a:r>
              <a:rPr lang="en-IN" sz="1400" dirty="0" err="1"/>
              <a:t>cout</a:t>
            </a:r>
            <a:r>
              <a:rPr lang="en-IN" sz="1400" dirty="0"/>
              <a:t> &lt;&lt; "1/" &lt;&lt; d/n;</a:t>
            </a:r>
          </a:p>
          <a:p>
            <a:pPr marL="0" indent="0">
              <a:lnSpc>
                <a:spcPct val="100000"/>
              </a:lnSpc>
              <a:spcBef>
                <a:spcPts val="0"/>
              </a:spcBef>
              <a:buNone/>
            </a:pPr>
            <a:r>
              <a:rPr lang="en-IN" sz="1400" dirty="0"/>
              <a:t>		return</a:t>
            </a:r>
            <a:r>
              <a:rPr lang="en-IN" sz="1200" dirty="0"/>
              <a:t>;</a:t>
            </a:r>
          </a:p>
          <a:p>
            <a:pPr marL="0" indent="0">
              <a:lnSpc>
                <a:spcPct val="100000"/>
              </a:lnSpc>
              <a:spcBef>
                <a:spcPts val="0"/>
              </a:spcBef>
              <a:buNone/>
            </a:pPr>
            <a:r>
              <a:rPr lang="en-IN" sz="1200" dirty="0"/>
              <a:t>	}</a:t>
            </a:r>
          </a:p>
          <a:p>
            <a:pPr marL="0" indent="0">
              <a:lnSpc>
                <a:spcPct val="100000"/>
              </a:lnSpc>
              <a:spcBef>
                <a:spcPts val="0"/>
              </a:spcBef>
              <a:buNone/>
            </a:pPr>
            <a:r>
              <a:rPr lang="en-IN" sz="1200" dirty="0"/>
              <a:t>	</a:t>
            </a:r>
          </a:p>
        </p:txBody>
      </p:sp>
    </p:spTree>
    <p:extLst>
      <p:ext uri="{BB962C8B-B14F-4D97-AF65-F5344CB8AC3E}">
        <p14:creationId xmlns:p14="http://schemas.microsoft.com/office/powerpoint/2010/main" val="308105791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CODE</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26</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32000" y="958788"/>
            <a:ext cx="9198000" cy="5134807"/>
          </a:xfrm>
        </p:spPr>
        <p:txBody>
          <a:bodyPr/>
          <a:lstStyle/>
          <a:p>
            <a:pPr marL="0" indent="0">
              <a:lnSpc>
                <a:spcPct val="100000"/>
              </a:lnSpc>
              <a:spcBef>
                <a:spcPts val="0"/>
              </a:spcBef>
              <a:buNone/>
            </a:pPr>
            <a:r>
              <a:rPr lang="en-IN" sz="1600" dirty="0"/>
              <a:t>if (</a:t>
            </a:r>
            <a:r>
              <a:rPr lang="en-IN" sz="1600" dirty="0" err="1"/>
              <a:t>n%d</a:t>
            </a:r>
            <a:r>
              <a:rPr lang="en-IN" sz="1600" dirty="0"/>
              <a:t> == 0)// If denominator divides numerator, then the given number is not fraction</a:t>
            </a:r>
          </a:p>
          <a:p>
            <a:pPr marL="0" indent="0">
              <a:lnSpc>
                <a:spcPct val="100000"/>
              </a:lnSpc>
              <a:spcBef>
                <a:spcPts val="0"/>
              </a:spcBef>
              <a:buNone/>
            </a:pPr>
            <a:r>
              <a:rPr lang="en-IN" sz="1600" dirty="0"/>
              <a:t>	{</a:t>
            </a:r>
          </a:p>
          <a:p>
            <a:pPr marL="0" indent="0">
              <a:lnSpc>
                <a:spcPct val="100000"/>
              </a:lnSpc>
              <a:spcBef>
                <a:spcPts val="0"/>
              </a:spcBef>
              <a:buNone/>
            </a:pPr>
            <a:r>
              <a:rPr lang="en-IN" sz="1600" dirty="0"/>
              <a:t>		</a:t>
            </a:r>
            <a:r>
              <a:rPr lang="en-IN" sz="1600" dirty="0" err="1"/>
              <a:t>cout</a:t>
            </a:r>
            <a:r>
              <a:rPr lang="en-IN" sz="1600" dirty="0"/>
              <a:t> &lt;&lt; n/d;</a:t>
            </a:r>
          </a:p>
          <a:p>
            <a:pPr marL="0" indent="0">
              <a:lnSpc>
                <a:spcPct val="100000"/>
              </a:lnSpc>
              <a:spcBef>
                <a:spcPts val="0"/>
              </a:spcBef>
              <a:buNone/>
            </a:pPr>
            <a:r>
              <a:rPr lang="en-IN" sz="1600" dirty="0"/>
              <a:t>		return;</a:t>
            </a:r>
          </a:p>
          <a:p>
            <a:pPr marL="0" indent="0">
              <a:lnSpc>
                <a:spcPct val="100000"/>
              </a:lnSpc>
              <a:spcBef>
                <a:spcPts val="0"/>
              </a:spcBef>
              <a:buNone/>
            </a:pPr>
            <a:r>
              <a:rPr lang="en-IN" sz="1600" dirty="0"/>
              <a:t>	}</a:t>
            </a:r>
          </a:p>
          <a:p>
            <a:pPr marL="0" indent="0">
              <a:lnSpc>
                <a:spcPct val="100000"/>
              </a:lnSpc>
              <a:spcBef>
                <a:spcPts val="0"/>
              </a:spcBef>
              <a:buNone/>
            </a:pPr>
            <a:r>
              <a:rPr lang="en-IN" sz="1600" dirty="0"/>
              <a:t>	if (n &gt; d)  // numerator is greater than denominator</a:t>
            </a:r>
          </a:p>
          <a:p>
            <a:pPr marL="0" indent="0">
              <a:lnSpc>
                <a:spcPct val="100000"/>
              </a:lnSpc>
              <a:spcBef>
                <a:spcPts val="0"/>
              </a:spcBef>
              <a:buNone/>
            </a:pPr>
            <a:r>
              <a:rPr lang="en-IN" sz="1600" dirty="0"/>
              <a:t>	{</a:t>
            </a:r>
          </a:p>
          <a:p>
            <a:pPr marL="0" indent="0">
              <a:lnSpc>
                <a:spcPct val="100000"/>
              </a:lnSpc>
              <a:spcBef>
                <a:spcPts val="0"/>
              </a:spcBef>
              <a:buNone/>
            </a:pPr>
            <a:r>
              <a:rPr lang="en-IN" sz="1600" dirty="0"/>
              <a:t>		</a:t>
            </a:r>
            <a:r>
              <a:rPr lang="en-IN" sz="1600" dirty="0" err="1"/>
              <a:t>cout</a:t>
            </a:r>
            <a:r>
              <a:rPr lang="en-IN" sz="1600" dirty="0"/>
              <a:t> &lt;&lt; n/d &lt;&lt; " + ";</a:t>
            </a:r>
          </a:p>
          <a:p>
            <a:pPr marL="0" indent="0">
              <a:lnSpc>
                <a:spcPct val="100000"/>
              </a:lnSpc>
              <a:spcBef>
                <a:spcPts val="0"/>
              </a:spcBef>
              <a:buNone/>
            </a:pPr>
            <a:r>
              <a:rPr lang="en-IN" sz="1600" dirty="0"/>
              <a:t>		</a:t>
            </a:r>
            <a:r>
              <a:rPr lang="en-IN" sz="1600" dirty="0" err="1"/>
              <a:t>EgyptianFrac</a:t>
            </a:r>
            <a:r>
              <a:rPr lang="en-IN" sz="1600" dirty="0"/>
              <a:t>(</a:t>
            </a:r>
            <a:r>
              <a:rPr lang="en-IN" sz="1600" dirty="0" err="1"/>
              <a:t>n%d</a:t>
            </a:r>
            <a:r>
              <a:rPr lang="en-IN" sz="1600" dirty="0"/>
              <a:t>, d);</a:t>
            </a:r>
          </a:p>
          <a:p>
            <a:pPr marL="0" indent="0">
              <a:lnSpc>
                <a:spcPct val="100000"/>
              </a:lnSpc>
              <a:spcBef>
                <a:spcPts val="0"/>
              </a:spcBef>
              <a:buNone/>
            </a:pPr>
            <a:r>
              <a:rPr lang="en-IN" sz="1600" dirty="0"/>
              <a:t>		return;</a:t>
            </a:r>
          </a:p>
          <a:p>
            <a:pPr marL="0" indent="0">
              <a:lnSpc>
                <a:spcPct val="100000"/>
              </a:lnSpc>
              <a:spcBef>
                <a:spcPts val="0"/>
              </a:spcBef>
              <a:buNone/>
            </a:pPr>
            <a:r>
              <a:rPr lang="en-IN" sz="1600" dirty="0"/>
              <a:t>	}</a:t>
            </a:r>
          </a:p>
          <a:p>
            <a:pPr marL="0" indent="0">
              <a:lnSpc>
                <a:spcPct val="100000"/>
              </a:lnSpc>
              <a:spcBef>
                <a:spcPts val="0"/>
              </a:spcBef>
              <a:buNone/>
            </a:pPr>
            <a:r>
              <a:rPr lang="en-IN" sz="1600" dirty="0"/>
              <a:t>	// We reach here </a:t>
            </a:r>
            <a:r>
              <a:rPr lang="en-IN" sz="1600" dirty="0" err="1"/>
              <a:t>dr</a:t>
            </a:r>
            <a:r>
              <a:rPr lang="en-IN" sz="1600" dirty="0"/>
              <a:t> &gt; nr and </a:t>
            </a:r>
            <a:r>
              <a:rPr lang="en-IN" sz="1600" dirty="0" err="1"/>
              <a:t>dr%nr</a:t>
            </a:r>
            <a:r>
              <a:rPr lang="en-IN" sz="1600" dirty="0"/>
              <a:t> is non-zero</a:t>
            </a:r>
          </a:p>
          <a:p>
            <a:pPr marL="0" indent="0">
              <a:lnSpc>
                <a:spcPct val="100000"/>
              </a:lnSpc>
              <a:spcBef>
                <a:spcPts val="0"/>
              </a:spcBef>
              <a:buNone/>
            </a:pPr>
            <a:r>
              <a:rPr lang="en-IN" sz="1600" dirty="0"/>
              <a:t>	// Find ceiling of </a:t>
            </a:r>
            <a:r>
              <a:rPr lang="en-IN" sz="1600" dirty="0" err="1"/>
              <a:t>dr</a:t>
            </a:r>
            <a:r>
              <a:rPr lang="en-IN" sz="1600" dirty="0"/>
              <a:t>/nr and print it as first fraction</a:t>
            </a:r>
          </a:p>
          <a:p>
            <a:pPr marL="0" indent="0">
              <a:lnSpc>
                <a:spcPct val="100000"/>
              </a:lnSpc>
              <a:spcBef>
                <a:spcPts val="0"/>
              </a:spcBef>
              <a:buNone/>
            </a:pPr>
            <a:r>
              <a:rPr lang="en-IN" sz="1600" dirty="0"/>
              <a:t>	int c = d/n + 1;</a:t>
            </a:r>
          </a:p>
          <a:p>
            <a:pPr marL="0" indent="0">
              <a:lnSpc>
                <a:spcPct val="100000"/>
              </a:lnSpc>
              <a:spcBef>
                <a:spcPts val="0"/>
              </a:spcBef>
              <a:buNone/>
            </a:pPr>
            <a:r>
              <a:rPr lang="en-IN" sz="1600" dirty="0"/>
              <a:t>	</a:t>
            </a:r>
            <a:r>
              <a:rPr lang="en-IN" sz="1600" dirty="0" err="1"/>
              <a:t>cout</a:t>
            </a:r>
            <a:r>
              <a:rPr lang="en-IN" sz="1600" dirty="0"/>
              <a:t> &lt;&lt; "1/" &lt;&lt; c &lt;&lt; " + ";</a:t>
            </a:r>
          </a:p>
          <a:p>
            <a:pPr marL="0" indent="0">
              <a:lnSpc>
                <a:spcPct val="100000"/>
              </a:lnSpc>
              <a:spcBef>
                <a:spcPts val="0"/>
              </a:spcBef>
              <a:buNone/>
            </a:pPr>
            <a:r>
              <a:rPr lang="en-IN" sz="1600" dirty="0"/>
              <a:t>	</a:t>
            </a:r>
            <a:r>
              <a:rPr lang="en-IN" sz="1600" dirty="0" err="1"/>
              <a:t>EgyptianFrac</a:t>
            </a:r>
            <a:r>
              <a:rPr lang="en-IN" sz="1600" dirty="0"/>
              <a:t>(n*c-d, d*c); 	// Recursion for the rest part</a:t>
            </a:r>
          </a:p>
          <a:p>
            <a:pPr marL="0" indent="0">
              <a:lnSpc>
                <a:spcPct val="100000"/>
              </a:lnSpc>
              <a:spcBef>
                <a:spcPts val="0"/>
              </a:spcBef>
              <a:buNone/>
            </a:pPr>
            <a:endParaRPr lang="en-IN" sz="1600" dirty="0"/>
          </a:p>
          <a:p>
            <a:pPr marL="0" indent="0">
              <a:lnSpc>
                <a:spcPct val="100000"/>
              </a:lnSpc>
              <a:spcBef>
                <a:spcPts val="0"/>
              </a:spcBef>
              <a:buNone/>
            </a:pPr>
            <a:r>
              <a:rPr lang="en-IN" sz="1600" dirty="0"/>
              <a:t>}</a:t>
            </a:r>
          </a:p>
          <a:p>
            <a:pPr marL="0" indent="0">
              <a:lnSpc>
                <a:spcPct val="100000"/>
              </a:lnSpc>
              <a:spcBef>
                <a:spcPts val="0"/>
              </a:spcBef>
              <a:buNone/>
            </a:pPr>
            <a:endParaRPr lang="en-IN" sz="1600" dirty="0"/>
          </a:p>
          <a:p>
            <a:pPr marL="0" indent="0">
              <a:lnSpc>
                <a:spcPct val="100000"/>
              </a:lnSpc>
              <a:spcBef>
                <a:spcPts val="0"/>
              </a:spcBef>
              <a:buNone/>
            </a:pPr>
            <a:r>
              <a:rPr lang="en-IN" sz="1600" dirty="0"/>
              <a:t>	</a:t>
            </a:r>
          </a:p>
        </p:txBody>
      </p:sp>
    </p:spTree>
    <p:extLst>
      <p:ext uri="{BB962C8B-B14F-4D97-AF65-F5344CB8AC3E}">
        <p14:creationId xmlns:p14="http://schemas.microsoft.com/office/powerpoint/2010/main" val="32624174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decorative element">
            <a:extLst>
              <a:ext uri="{FF2B5EF4-FFF2-40B4-BE49-F238E27FC236}">
                <a16:creationId xmlns:a16="http://schemas.microsoft.com/office/drawing/2014/main" id="{1737DA0F-B2C4-4840-AACC-FCCC344DDFED}"/>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a:stretch>
            <a:fillRect/>
          </a:stretch>
        </p:blipFill>
        <p:spPr>
          <a:xfrm>
            <a:off x="9958801" y="-1"/>
            <a:ext cx="2233199" cy="6312024"/>
          </a:xfrm>
        </p:spPr>
      </p:pic>
      <p:sp>
        <p:nvSpPr>
          <p:cNvPr id="6" name="Slide Number Placeholder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a:lstStyle/>
          <a:p>
            <a:fld id="{19B51A1E-902D-48AF-9020-955120F399B6}" type="slidenum">
              <a:rPr lang="en-US" smtClean="0"/>
              <a:pPr/>
              <a:t>27</a:t>
            </a:fld>
            <a:endParaRPr lang="en-US" dirty="0"/>
          </a:p>
        </p:txBody>
      </p:sp>
      <p:sp>
        <p:nvSpPr>
          <p:cNvPr id="7" name="Title 6" hidden="1">
            <a:extLst>
              <a:ext uri="{FF2B5EF4-FFF2-40B4-BE49-F238E27FC236}">
                <a16:creationId xmlns:a16="http://schemas.microsoft.com/office/drawing/2014/main" id="{065116C4-2A26-42B6-837C-2C0840042C4E}"/>
              </a:ext>
            </a:extLst>
          </p:cNvPr>
          <p:cNvSpPr>
            <a:spLocks noGrp="1"/>
          </p:cNvSpPr>
          <p:nvPr>
            <p:ph type="title"/>
          </p:nvPr>
        </p:nvSpPr>
        <p:spPr/>
        <p:txBody>
          <a:bodyPr/>
          <a:lstStyle/>
          <a:p>
            <a:r>
              <a:rPr lang="en-US" dirty="0"/>
              <a:t>Slide Title</a:t>
            </a:r>
          </a:p>
        </p:txBody>
      </p:sp>
      <p:sp>
        <p:nvSpPr>
          <p:cNvPr id="8" name="Rectangle 7">
            <a:extLst>
              <a:ext uri="{FF2B5EF4-FFF2-40B4-BE49-F238E27FC236}">
                <a16:creationId xmlns:a16="http://schemas.microsoft.com/office/drawing/2014/main" id="{49754FED-7570-469D-A73E-BBE26A2F0344}"/>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itle 1">
            <a:extLst>
              <a:ext uri="{FF2B5EF4-FFF2-40B4-BE49-F238E27FC236}">
                <a16:creationId xmlns:a16="http://schemas.microsoft.com/office/drawing/2014/main" id="{86E499FC-B5B8-481C-81F8-22E72B701F06}"/>
              </a:ext>
            </a:extLst>
          </p:cNvPr>
          <p:cNvSpPr txBox="1">
            <a:spLocks/>
          </p:cNvSpPr>
          <p:nvPr/>
        </p:nvSpPr>
        <p:spPr>
          <a:xfrm>
            <a:off x="1296139" y="962378"/>
            <a:ext cx="7812350" cy="3725032"/>
          </a:xfrm>
          <a:prstGeom prst="rect">
            <a:avLst/>
          </a:prstGeom>
        </p:spPr>
        <p:txBody>
          <a:bodyPr vert="horz" lIns="0" tIns="0" rIns="0" bIns="0" rtlCol="0" anchor="ctr">
            <a:noAutofit/>
          </a:bodyPr>
          <a:lstStyle>
            <a:lvl1pPr algn="l"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a:lstStyle>
          <a:p>
            <a:pPr algn="ctr"/>
            <a:r>
              <a:rPr lang="en-US" sz="8000" dirty="0"/>
              <a:t>Dynamic programming</a:t>
            </a:r>
          </a:p>
        </p:txBody>
      </p:sp>
    </p:spTree>
    <p:extLst>
      <p:ext uri="{BB962C8B-B14F-4D97-AF65-F5344CB8AC3E}">
        <p14:creationId xmlns:p14="http://schemas.microsoft.com/office/powerpoint/2010/main" val="665219316"/>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4BB625-C2E8-474B-BC61-1AE4C1CCFE4C}"/>
              </a:ext>
            </a:extLst>
          </p:cNvPr>
          <p:cNvSpPr>
            <a:spLocks noGrp="1"/>
          </p:cNvSpPr>
          <p:nvPr>
            <p:ph sz="half" idx="1"/>
          </p:nvPr>
        </p:nvSpPr>
        <p:spPr>
          <a:xfrm>
            <a:off x="431800" y="1400628"/>
            <a:ext cx="9348808" cy="5127494"/>
          </a:xfrm>
        </p:spPr>
        <p:txBody>
          <a:bodyPr/>
          <a:lstStyle/>
          <a:p>
            <a:pPr algn="just"/>
            <a:r>
              <a:rPr lang="en-IN" sz="2400" dirty="0">
                <a:solidFill>
                  <a:schemeClr val="tx1"/>
                </a:solidFill>
              </a:rPr>
              <a:t>A technique that helps to efficiently solve a class of problems that have overlapping subproblems and optimal substructure property.</a:t>
            </a:r>
          </a:p>
          <a:p>
            <a:pPr algn="just"/>
            <a:r>
              <a:rPr lang="en-IN" sz="2400" dirty="0">
                <a:solidFill>
                  <a:schemeClr val="tx1"/>
                </a:solidFill>
              </a:rPr>
              <a:t>Dynamic programming is </a:t>
            </a:r>
            <a:r>
              <a:rPr lang="en-IN" sz="2400" dirty="0"/>
              <a:t>optimization over plain recursion</a:t>
            </a:r>
            <a:r>
              <a:rPr lang="en-IN" sz="2400" dirty="0">
                <a:solidFill>
                  <a:schemeClr val="tx1"/>
                </a:solidFill>
              </a:rPr>
              <a:t>.</a:t>
            </a:r>
          </a:p>
          <a:p>
            <a:pPr algn="just"/>
            <a:r>
              <a:rPr lang="en-IN" sz="2400" dirty="0"/>
              <a:t>The idea is to simply store the results of subproblems, so that we do not have to re-compute them when needed later.</a:t>
            </a:r>
            <a:endParaRPr lang="en-IN" sz="2400" dirty="0">
              <a:solidFill>
                <a:schemeClr val="tx1"/>
              </a:solidFill>
            </a:endParaRPr>
          </a:p>
          <a:p>
            <a:pPr algn="just"/>
            <a:r>
              <a:rPr lang="en-IN" sz="2400" dirty="0"/>
              <a:t>This simple optimization reduces time complexities from exponential to polynomial.</a:t>
            </a:r>
          </a:p>
          <a:p>
            <a:r>
              <a:rPr lang="en-IN" sz="2400" b="1" dirty="0" err="1"/>
              <a:t>Memoization</a:t>
            </a:r>
            <a:r>
              <a:rPr lang="en-IN" sz="2400" dirty="0"/>
              <a:t> : optimization technique used to speed up programs by storing the results of expensive function calls and returning the cached result when the same inputs occur again.</a:t>
            </a:r>
          </a:p>
          <a:p>
            <a:r>
              <a:rPr lang="en-IN" sz="2400" b="1" dirty="0"/>
              <a:t>Tabulation</a:t>
            </a:r>
            <a:r>
              <a:rPr lang="en-IN" sz="2400" dirty="0"/>
              <a:t> : an approach where a problem is solved by first filling up a table, and then compute the solution to the original problem based on the results in this table.</a:t>
            </a:r>
          </a:p>
          <a:p>
            <a:endParaRPr lang="en-IN" sz="2400" dirty="0">
              <a:solidFill>
                <a:schemeClr val="tx1"/>
              </a:solidFill>
            </a:endParaRPr>
          </a:p>
        </p:txBody>
      </p:sp>
      <p:sp>
        <p:nvSpPr>
          <p:cNvPr id="3" name="Slide Number Placeholder 2">
            <a:extLst>
              <a:ext uri="{FF2B5EF4-FFF2-40B4-BE49-F238E27FC236}">
                <a16:creationId xmlns:a16="http://schemas.microsoft.com/office/drawing/2014/main" id="{20AF5C79-C97E-48B7-9B44-B263A97CE2EB}"/>
              </a:ext>
            </a:extLst>
          </p:cNvPr>
          <p:cNvSpPr>
            <a:spLocks noGrp="1"/>
          </p:cNvSpPr>
          <p:nvPr>
            <p:ph type="sldNum" sz="quarter" idx="34"/>
          </p:nvPr>
        </p:nvSpPr>
        <p:spPr/>
        <p:txBody>
          <a:bodyPr/>
          <a:lstStyle/>
          <a:p>
            <a:fld id="{19B51A1E-902D-48AF-9020-955120F399B6}" type="slidenum">
              <a:rPr lang="en-US" noProof="0" smtClean="0"/>
              <a:pPr/>
              <a:t>28</a:t>
            </a:fld>
            <a:endParaRPr lang="en-US" noProof="0" dirty="0"/>
          </a:p>
        </p:txBody>
      </p:sp>
      <p:sp>
        <p:nvSpPr>
          <p:cNvPr id="5" name="Title 4">
            <a:extLst>
              <a:ext uri="{FF2B5EF4-FFF2-40B4-BE49-F238E27FC236}">
                <a16:creationId xmlns:a16="http://schemas.microsoft.com/office/drawing/2014/main" id="{3F1DA97F-6413-4B1B-BEED-51DD4C421E94}"/>
              </a:ext>
            </a:extLst>
          </p:cNvPr>
          <p:cNvSpPr>
            <a:spLocks noGrp="1"/>
          </p:cNvSpPr>
          <p:nvPr>
            <p:ph type="title"/>
          </p:nvPr>
        </p:nvSpPr>
        <p:spPr/>
        <p:txBody>
          <a:bodyPr/>
          <a:lstStyle/>
          <a:p>
            <a:r>
              <a:rPr lang="en-IN" dirty="0"/>
              <a:t>INTRODUCTION</a:t>
            </a:r>
          </a:p>
        </p:txBody>
      </p:sp>
      <p:sp>
        <p:nvSpPr>
          <p:cNvPr id="6" name="Text Placeholder 5">
            <a:extLst>
              <a:ext uri="{FF2B5EF4-FFF2-40B4-BE49-F238E27FC236}">
                <a16:creationId xmlns:a16="http://schemas.microsoft.com/office/drawing/2014/main" id="{72CA40CE-AD2D-4557-AE11-11B750FCD124}"/>
              </a:ext>
            </a:extLst>
          </p:cNvPr>
          <p:cNvSpPr>
            <a:spLocks noGrp="1"/>
          </p:cNvSpPr>
          <p:nvPr>
            <p:ph type="body" sz="quarter" idx="32"/>
          </p:nvPr>
        </p:nvSpPr>
        <p:spPr>
          <a:xfrm>
            <a:off x="431800" y="952314"/>
            <a:ext cx="6895900" cy="360000"/>
          </a:xfrm>
        </p:spPr>
        <p:txBody>
          <a:bodyPr/>
          <a:lstStyle/>
          <a:p>
            <a:r>
              <a:rPr lang="en-IN" sz="2400" dirty="0"/>
              <a:t>What is it?</a:t>
            </a:r>
          </a:p>
        </p:txBody>
      </p:sp>
      <p:sp>
        <p:nvSpPr>
          <p:cNvPr id="9" name="Rectangle 8">
            <a:extLst>
              <a:ext uri="{FF2B5EF4-FFF2-40B4-BE49-F238E27FC236}">
                <a16:creationId xmlns:a16="http://schemas.microsoft.com/office/drawing/2014/main" id="{E4557530-4D0B-4678-B7DD-81583EB20B44}"/>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99FE5089-3D16-4CFB-A63A-C53FCAF6E688}"/>
              </a:ext>
            </a:extLst>
          </p:cNvPr>
          <p:cNvSpPr txBox="1"/>
          <p:nvPr/>
        </p:nvSpPr>
        <p:spPr>
          <a:xfrm>
            <a:off x="10211342" y="1512000"/>
            <a:ext cx="1721578" cy="400110"/>
          </a:xfrm>
          <a:prstGeom prst="rect">
            <a:avLst/>
          </a:prstGeom>
          <a:noFill/>
        </p:spPr>
        <p:txBody>
          <a:bodyPr wrap="square" rtlCol="0">
            <a:spAutoFit/>
          </a:bodyPr>
          <a:lstStyle/>
          <a:p>
            <a:endParaRPr lang="en-IN" sz="2000" dirty="0">
              <a:solidFill>
                <a:schemeClr val="accent4">
                  <a:lumMod val="75000"/>
                </a:schemeClr>
              </a:solidFill>
            </a:endParaRPr>
          </a:p>
        </p:txBody>
      </p:sp>
    </p:spTree>
    <p:extLst>
      <p:ext uri="{BB962C8B-B14F-4D97-AF65-F5344CB8AC3E}">
        <p14:creationId xmlns:p14="http://schemas.microsoft.com/office/powerpoint/2010/main" val="16646556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4BB625-C2E8-474B-BC61-1AE4C1CCFE4C}"/>
              </a:ext>
            </a:extLst>
          </p:cNvPr>
          <p:cNvSpPr>
            <a:spLocks noGrp="1"/>
          </p:cNvSpPr>
          <p:nvPr>
            <p:ph sz="half" idx="1"/>
          </p:nvPr>
        </p:nvSpPr>
        <p:spPr>
          <a:xfrm>
            <a:off x="431800" y="1512000"/>
            <a:ext cx="9131100" cy="4684614"/>
          </a:xfrm>
        </p:spPr>
        <p:txBody>
          <a:bodyPr/>
          <a:lstStyle/>
          <a:p>
            <a:pPr algn="just"/>
            <a:r>
              <a:rPr lang="en-IN" sz="2400" dirty="0">
                <a:solidFill>
                  <a:schemeClr val="tx1"/>
                </a:solidFill>
              </a:rPr>
              <a:t>Dynamic programming works by storing the result of subproblems so that when their solutions are required, they are at hand and we do not need to recalculate them.</a:t>
            </a:r>
          </a:p>
          <a:p>
            <a:pPr algn="just"/>
            <a:r>
              <a:rPr lang="en-IN" sz="2400" dirty="0">
                <a:solidFill>
                  <a:schemeClr val="tx1"/>
                </a:solidFill>
              </a:rPr>
              <a:t>This technique of storing the value of subproblems is called </a:t>
            </a:r>
            <a:r>
              <a:rPr lang="en-IN" sz="2400" dirty="0" err="1">
                <a:solidFill>
                  <a:schemeClr val="tx1"/>
                </a:solidFill>
              </a:rPr>
              <a:t>memoization</a:t>
            </a:r>
            <a:r>
              <a:rPr lang="en-IN" sz="2400" dirty="0">
                <a:solidFill>
                  <a:schemeClr val="tx1"/>
                </a:solidFill>
              </a:rPr>
              <a:t>. By saving the values in the array, we save time for computations of sub-problems we have already come across.</a:t>
            </a:r>
          </a:p>
          <a:p>
            <a:pPr algn="just"/>
            <a:r>
              <a:rPr lang="en-IN" sz="2400" dirty="0"/>
              <a:t>Reversing the direction in which the algorithm works i.e. starting from the base case and working towards the solution, we can also implement dynamic programming in a bottom-up manner.</a:t>
            </a:r>
            <a:endParaRPr lang="en-IN" dirty="0"/>
          </a:p>
        </p:txBody>
      </p:sp>
      <p:sp>
        <p:nvSpPr>
          <p:cNvPr id="3" name="Slide Number Placeholder 2">
            <a:extLst>
              <a:ext uri="{FF2B5EF4-FFF2-40B4-BE49-F238E27FC236}">
                <a16:creationId xmlns:a16="http://schemas.microsoft.com/office/drawing/2014/main" id="{20AF5C79-C97E-48B7-9B44-B263A97CE2EB}"/>
              </a:ext>
            </a:extLst>
          </p:cNvPr>
          <p:cNvSpPr>
            <a:spLocks noGrp="1"/>
          </p:cNvSpPr>
          <p:nvPr>
            <p:ph type="sldNum" sz="quarter" idx="34"/>
          </p:nvPr>
        </p:nvSpPr>
        <p:spPr/>
        <p:txBody>
          <a:bodyPr/>
          <a:lstStyle/>
          <a:p>
            <a:fld id="{19B51A1E-902D-48AF-9020-955120F399B6}" type="slidenum">
              <a:rPr lang="en-US" noProof="0" smtClean="0"/>
              <a:pPr/>
              <a:t>29</a:t>
            </a:fld>
            <a:endParaRPr lang="en-US" noProof="0" dirty="0"/>
          </a:p>
        </p:txBody>
      </p:sp>
      <p:sp>
        <p:nvSpPr>
          <p:cNvPr id="5" name="Title 4">
            <a:extLst>
              <a:ext uri="{FF2B5EF4-FFF2-40B4-BE49-F238E27FC236}">
                <a16:creationId xmlns:a16="http://schemas.microsoft.com/office/drawing/2014/main" id="{3F1DA97F-6413-4B1B-BEED-51DD4C421E94}"/>
              </a:ext>
            </a:extLst>
          </p:cNvPr>
          <p:cNvSpPr>
            <a:spLocks noGrp="1"/>
          </p:cNvSpPr>
          <p:nvPr>
            <p:ph type="title"/>
          </p:nvPr>
        </p:nvSpPr>
        <p:spPr/>
        <p:txBody>
          <a:bodyPr/>
          <a:lstStyle/>
          <a:p>
            <a:r>
              <a:rPr lang="en-IN" dirty="0"/>
              <a:t>INTRODUCTION</a:t>
            </a:r>
          </a:p>
        </p:txBody>
      </p:sp>
      <p:sp>
        <p:nvSpPr>
          <p:cNvPr id="6" name="Text Placeholder 5">
            <a:extLst>
              <a:ext uri="{FF2B5EF4-FFF2-40B4-BE49-F238E27FC236}">
                <a16:creationId xmlns:a16="http://schemas.microsoft.com/office/drawing/2014/main" id="{72CA40CE-AD2D-4557-AE11-11B750FCD124}"/>
              </a:ext>
            </a:extLst>
          </p:cNvPr>
          <p:cNvSpPr>
            <a:spLocks noGrp="1"/>
          </p:cNvSpPr>
          <p:nvPr>
            <p:ph type="body" sz="quarter" idx="32"/>
          </p:nvPr>
        </p:nvSpPr>
        <p:spPr/>
        <p:txBody>
          <a:bodyPr/>
          <a:lstStyle/>
          <a:p>
            <a:r>
              <a:rPr lang="en-IN" sz="2400" dirty="0"/>
              <a:t>How does it work?</a:t>
            </a:r>
          </a:p>
        </p:txBody>
      </p:sp>
      <p:sp>
        <p:nvSpPr>
          <p:cNvPr id="9" name="Rectangle 8">
            <a:extLst>
              <a:ext uri="{FF2B5EF4-FFF2-40B4-BE49-F238E27FC236}">
                <a16:creationId xmlns:a16="http://schemas.microsoft.com/office/drawing/2014/main" id="{E4557530-4D0B-4678-B7DD-81583EB20B44}"/>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99FE5089-3D16-4CFB-A63A-C53FCAF6E688}"/>
              </a:ext>
            </a:extLst>
          </p:cNvPr>
          <p:cNvSpPr txBox="1"/>
          <p:nvPr/>
        </p:nvSpPr>
        <p:spPr>
          <a:xfrm>
            <a:off x="10211342" y="1512000"/>
            <a:ext cx="1721578" cy="400110"/>
          </a:xfrm>
          <a:prstGeom prst="rect">
            <a:avLst/>
          </a:prstGeom>
          <a:noFill/>
        </p:spPr>
        <p:txBody>
          <a:bodyPr wrap="square" rtlCol="0">
            <a:spAutoFit/>
          </a:bodyPr>
          <a:lstStyle/>
          <a:p>
            <a:endParaRPr lang="en-IN" sz="2000" dirty="0">
              <a:solidFill>
                <a:schemeClr val="accent4">
                  <a:lumMod val="75000"/>
                </a:schemeClr>
              </a:solidFill>
            </a:endParaRPr>
          </a:p>
        </p:txBody>
      </p:sp>
    </p:spTree>
    <p:extLst>
      <p:ext uri="{BB962C8B-B14F-4D97-AF65-F5344CB8AC3E}">
        <p14:creationId xmlns:p14="http://schemas.microsoft.com/office/powerpoint/2010/main" val="27842681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a:xfrm>
            <a:off x="1222112" y="1931436"/>
            <a:ext cx="7504638" cy="2470998"/>
          </a:xfrm>
        </p:spPr>
        <p:txBody>
          <a:bodyPr/>
          <a:lstStyle/>
          <a:p>
            <a:pPr algn="ctr"/>
            <a:r>
              <a:rPr lang="en-US" sz="8000" dirty="0"/>
              <a:t>Divide</a:t>
            </a:r>
            <a:br>
              <a:rPr lang="en-US" sz="8000" dirty="0"/>
            </a:br>
            <a:r>
              <a:rPr lang="en-US" sz="8000" dirty="0"/>
              <a:t>and</a:t>
            </a:r>
            <a:br>
              <a:rPr lang="en-US" sz="8000" dirty="0"/>
            </a:br>
            <a:r>
              <a:rPr lang="en-US" sz="8000" dirty="0"/>
              <a:t>conquer</a:t>
            </a:r>
          </a:p>
        </p:txBody>
      </p:sp>
      <p:pic>
        <p:nvPicPr>
          <p:cNvPr id="19" name="Picture Placeholder 18" descr="decorative element">
            <a:extLst>
              <a:ext uri="{FF2B5EF4-FFF2-40B4-BE49-F238E27FC236}">
                <a16:creationId xmlns:a16="http://schemas.microsoft.com/office/drawing/2014/main" id="{78E3D4B9-3B79-3A44-BAC1-8FEE23274B97}"/>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a:stretch>
            <a:fillRect/>
          </a:stretch>
        </p:blipFill>
        <p:spPr>
          <a:xfrm>
            <a:off x="9982056" y="0"/>
            <a:ext cx="2209944" cy="6333870"/>
          </a:xfrm>
        </p:spPr>
      </p:pic>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a:lstStyle/>
          <a:p>
            <a:fld id="{19B51A1E-902D-48AF-9020-955120F399B6}" type="slidenum">
              <a:rPr lang="en-US" smtClean="0"/>
              <a:pPr/>
              <a:t>3</a:t>
            </a:fld>
            <a:endParaRPr lang="en-US" dirty="0"/>
          </a:p>
        </p:txBody>
      </p:sp>
      <p:sp>
        <p:nvSpPr>
          <p:cNvPr id="7" name="Rectangle 6">
            <a:extLst>
              <a:ext uri="{FF2B5EF4-FFF2-40B4-BE49-F238E27FC236}">
                <a16:creationId xmlns:a16="http://schemas.microsoft.com/office/drawing/2014/main" id="{A38920AE-C9FF-413E-B713-E546E7A60EFD}"/>
              </a:ext>
            </a:extLst>
          </p:cNvPr>
          <p:cNvSpPr/>
          <p:nvPr/>
        </p:nvSpPr>
        <p:spPr>
          <a:xfrm>
            <a:off x="10049522" y="6369898"/>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2241102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Problem Statement</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30</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31800" y="1233997"/>
            <a:ext cx="9198000" cy="4957254"/>
          </a:xfrm>
        </p:spPr>
        <p:txBody>
          <a:bodyPr/>
          <a:lstStyle/>
          <a:p>
            <a:pPr marL="0" indent="0" algn="ctr">
              <a:buNone/>
            </a:pPr>
            <a:r>
              <a:rPr lang="en-IN" sz="3600" b="1" u="sng" dirty="0"/>
              <a:t>Rod Cutting Problem</a:t>
            </a:r>
          </a:p>
          <a:p>
            <a:pPr marL="0" indent="0">
              <a:buNone/>
            </a:pPr>
            <a:r>
              <a:rPr lang="en-IN" sz="3600" dirty="0"/>
              <a:t>Given a rod of length n and list of prices of rod of length </a:t>
            </a:r>
            <a:r>
              <a:rPr lang="en-IN" sz="3600" dirty="0" err="1"/>
              <a:t>i</a:t>
            </a:r>
            <a:r>
              <a:rPr lang="en-IN" sz="3600" dirty="0"/>
              <a:t>, where 1&lt;=</a:t>
            </a:r>
            <a:r>
              <a:rPr lang="en-IN" sz="3600" dirty="0" err="1"/>
              <a:t>i</a:t>
            </a:r>
            <a:r>
              <a:rPr lang="en-IN" sz="3600" dirty="0"/>
              <a:t>&lt;=n, find the optimal way to cut rod into smaller rods in order to maximize profit.</a:t>
            </a:r>
          </a:p>
          <a:p>
            <a:endParaRPr lang="en-IN" dirty="0"/>
          </a:p>
        </p:txBody>
      </p:sp>
    </p:spTree>
    <p:extLst>
      <p:ext uri="{BB962C8B-B14F-4D97-AF65-F5344CB8AC3E}">
        <p14:creationId xmlns:p14="http://schemas.microsoft.com/office/powerpoint/2010/main" val="24432258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1491-8CBE-448E-977B-FF33B54956EB}"/>
              </a:ext>
            </a:extLst>
          </p:cNvPr>
          <p:cNvSpPr>
            <a:spLocks noGrp="1"/>
          </p:cNvSpPr>
          <p:nvPr>
            <p:ph type="title"/>
          </p:nvPr>
        </p:nvSpPr>
        <p:spPr/>
        <p:txBody>
          <a:bodyPr/>
          <a:lstStyle/>
          <a:p>
            <a:r>
              <a:rPr lang="en-IN" dirty="0"/>
              <a:t>SOLUTION  APPROACH </a:t>
            </a:r>
          </a:p>
        </p:txBody>
      </p:sp>
      <p:sp>
        <p:nvSpPr>
          <p:cNvPr id="7" name="Text Placeholder 6">
            <a:extLst>
              <a:ext uri="{FF2B5EF4-FFF2-40B4-BE49-F238E27FC236}">
                <a16:creationId xmlns:a16="http://schemas.microsoft.com/office/drawing/2014/main" id="{73B78CFA-12D0-42E0-B731-E4FFEF42D9ED}"/>
              </a:ext>
            </a:extLst>
          </p:cNvPr>
          <p:cNvSpPr>
            <a:spLocks noGrp="1"/>
          </p:cNvSpPr>
          <p:nvPr>
            <p:ph type="body" sz="quarter" idx="12"/>
          </p:nvPr>
        </p:nvSpPr>
        <p:spPr>
          <a:xfrm>
            <a:off x="431800" y="1074821"/>
            <a:ext cx="9198000" cy="5116429"/>
          </a:xfrm>
        </p:spPr>
        <p:txBody>
          <a:bodyPr/>
          <a:lstStyle/>
          <a:p>
            <a:r>
              <a:rPr lang="en-IN" sz="2800" dirty="0"/>
              <a:t>Suppose we’ve the following Rod Cutting Length-Rates  Table :-</a:t>
            </a:r>
          </a:p>
          <a:p>
            <a:pPr marL="0" indent="0">
              <a:buNone/>
            </a:pPr>
            <a:endParaRPr lang="en-IN" sz="2400" dirty="0"/>
          </a:p>
          <a:p>
            <a:pPr marL="0" indent="0">
              <a:buNone/>
            </a:pPr>
            <a:endParaRPr lang="en-IN" sz="2400" dirty="0"/>
          </a:p>
          <a:p>
            <a:pPr marL="0" indent="0">
              <a:buNone/>
            </a:pPr>
            <a:endParaRPr lang="en-IN" sz="2400" dirty="0"/>
          </a:p>
          <a:p>
            <a:endParaRPr lang="en-IN" sz="2800" dirty="0"/>
          </a:p>
          <a:p>
            <a:r>
              <a:rPr lang="en-IN" sz="2800" dirty="0"/>
              <a:t> We have to Cut a Rod of Length = 4</a:t>
            </a:r>
          </a:p>
          <a:p>
            <a:endParaRPr lang="en-IN" dirty="0"/>
          </a:p>
        </p:txBody>
      </p:sp>
      <p:sp>
        <p:nvSpPr>
          <p:cNvPr id="8" name="Slide Number Placeholder 7">
            <a:extLst>
              <a:ext uri="{FF2B5EF4-FFF2-40B4-BE49-F238E27FC236}">
                <a16:creationId xmlns:a16="http://schemas.microsoft.com/office/drawing/2014/main" id="{E3DD4C7A-8C92-4DE7-85B5-15DE55ED57DB}"/>
              </a:ext>
            </a:extLst>
          </p:cNvPr>
          <p:cNvSpPr>
            <a:spLocks noGrp="1"/>
          </p:cNvSpPr>
          <p:nvPr>
            <p:ph type="sldNum" sz="quarter" idx="33"/>
          </p:nvPr>
        </p:nvSpPr>
        <p:spPr/>
        <p:txBody>
          <a:bodyPr/>
          <a:lstStyle/>
          <a:p>
            <a:fld id="{19B51A1E-902D-48AF-9020-955120F399B6}" type="slidenum">
              <a:rPr lang="en-US" noProof="0" smtClean="0"/>
              <a:pPr/>
              <a:t>31</a:t>
            </a:fld>
            <a:endParaRPr lang="en-US" noProof="0" dirty="0"/>
          </a:p>
        </p:txBody>
      </p:sp>
      <p:sp>
        <p:nvSpPr>
          <p:cNvPr id="5" name="Rectangle 4">
            <a:extLst>
              <a:ext uri="{FF2B5EF4-FFF2-40B4-BE49-F238E27FC236}">
                <a16:creationId xmlns:a16="http://schemas.microsoft.com/office/drawing/2014/main" id="{802EDD14-3D99-4F04-A1CD-77E5170619D9}"/>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6" name="Table 8">
            <a:extLst>
              <a:ext uri="{FF2B5EF4-FFF2-40B4-BE49-F238E27FC236}">
                <a16:creationId xmlns:a16="http://schemas.microsoft.com/office/drawing/2014/main" id="{06C73D44-1728-4184-997E-393749561BD3}"/>
              </a:ext>
            </a:extLst>
          </p:cNvPr>
          <p:cNvGraphicFramePr>
            <a:graphicFrameLocks noGrp="1"/>
          </p:cNvGraphicFramePr>
          <p:nvPr>
            <p:extLst>
              <p:ext uri="{D42A27DB-BD31-4B8C-83A1-F6EECF244321}">
                <p14:modId xmlns:p14="http://schemas.microsoft.com/office/powerpoint/2010/main" val="4010939687"/>
              </p:ext>
            </p:extLst>
          </p:nvPr>
        </p:nvGraphicFramePr>
        <p:xfrm>
          <a:off x="577776" y="1994468"/>
          <a:ext cx="9198000" cy="1278122"/>
        </p:xfrm>
        <a:graphic>
          <a:graphicData uri="http://schemas.openxmlformats.org/drawingml/2006/table">
            <a:tbl>
              <a:tblPr firstRow="1" bandRow="1">
                <a:tableStyleId>{5C22544A-7EE6-4342-B048-85BDC9FD1C3A}</a:tableStyleId>
              </a:tblPr>
              <a:tblGrid>
                <a:gridCol w="1022000">
                  <a:extLst>
                    <a:ext uri="{9D8B030D-6E8A-4147-A177-3AD203B41FA5}">
                      <a16:colId xmlns:a16="http://schemas.microsoft.com/office/drawing/2014/main" val="2533823209"/>
                    </a:ext>
                  </a:extLst>
                </a:gridCol>
                <a:gridCol w="1022000">
                  <a:extLst>
                    <a:ext uri="{9D8B030D-6E8A-4147-A177-3AD203B41FA5}">
                      <a16:colId xmlns:a16="http://schemas.microsoft.com/office/drawing/2014/main" val="3990694990"/>
                    </a:ext>
                  </a:extLst>
                </a:gridCol>
                <a:gridCol w="1022000">
                  <a:extLst>
                    <a:ext uri="{9D8B030D-6E8A-4147-A177-3AD203B41FA5}">
                      <a16:colId xmlns:a16="http://schemas.microsoft.com/office/drawing/2014/main" val="255709102"/>
                    </a:ext>
                  </a:extLst>
                </a:gridCol>
                <a:gridCol w="1022000">
                  <a:extLst>
                    <a:ext uri="{9D8B030D-6E8A-4147-A177-3AD203B41FA5}">
                      <a16:colId xmlns:a16="http://schemas.microsoft.com/office/drawing/2014/main" val="699902892"/>
                    </a:ext>
                  </a:extLst>
                </a:gridCol>
                <a:gridCol w="1022000">
                  <a:extLst>
                    <a:ext uri="{9D8B030D-6E8A-4147-A177-3AD203B41FA5}">
                      <a16:colId xmlns:a16="http://schemas.microsoft.com/office/drawing/2014/main" val="1109076248"/>
                    </a:ext>
                  </a:extLst>
                </a:gridCol>
                <a:gridCol w="1022000">
                  <a:extLst>
                    <a:ext uri="{9D8B030D-6E8A-4147-A177-3AD203B41FA5}">
                      <a16:colId xmlns:a16="http://schemas.microsoft.com/office/drawing/2014/main" val="386157458"/>
                    </a:ext>
                  </a:extLst>
                </a:gridCol>
                <a:gridCol w="1022000">
                  <a:extLst>
                    <a:ext uri="{9D8B030D-6E8A-4147-A177-3AD203B41FA5}">
                      <a16:colId xmlns:a16="http://schemas.microsoft.com/office/drawing/2014/main" val="3801732261"/>
                    </a:ext>
                  </a:extLst>
                </a:gridCol>
                <a:gridCol w="1022000">
                  <a:extLst>
                    <a:ext uri="{9D8B030D-6E8A-4147-A177-3AD203B41FA5}">
                      <a16:colId xmlns:a16="http://schemas.microsoft.com/office/drawing/2014/main" val="1134956011"/>
                    </a:ext>
                  </a:extLst>
                </a:gridCol>
                <a:gridCol w="1022000">
                  <a:extLst>
                    <a:ext uri="{9D8B030D-6E8A-4147-A177-3AD203B41FA5}">
                      <a16:colId xmlns:a16="http://schemas.microsoft.com/office/drawing/2014/main" val="631992621"/>
                    </a:ext>
                  </a:extLst>
                </a:gridCol>
              </a:tblGrid>
              <a:tr h="639061">
                <a:tc>
                  <a:txBody>
                    <a:bodyPr/>
                    <a:lstStyle/>
                    <a:p>
                      <a:pPr algn="ctr"/>
                      <a:r>
                        <a:rPr lang="en-IN" sz="2000" dirty="0"/>
                        <a:t>Length</a:t>
                      </a:r>
                    </a:p>
                  </a:txBody>
                  <a:tcPr/>
                </a:tc>
                <a:tc>
                  <a:txBody>
                    <a:bodyPr/>
                    <a:lstStyle/>
                    <a:p>
                      <a:pPr algn="ctr"/>
                      <a:r>
                        <a:rPr lang="en-IN" sz="2000" dirty="0"/>
                        <a:t>1</a:t>
                      </a:r>
                    </a:p>
                  </a:txBody>
                  <a:tcPr/>
                </a:tc>
                <a:tc>
                  <a:txBody>
                    <a:bodyPr/>
                    <a:lstStyle/>
                    <a:p>
                      <a:pPr algn="ctr"/>
                      <a:r>
                        <a:rPr lang="en-IN" sz="2000" dirty="0"/>
                        <a:t>2</a:t>
                      </a:r>
                    </a:p>
                  </a:txBody>
                  <a:tcPr/>
                </a:tc>
                <a:tc>
                  <a:txBody>
                    <a:bodyPr/>
                    <a:lstStyle/>
                    <a:p>
                      <a:pPr algn="ctr"/>
                      <a:r>
                        <a:rPr lang="en-IN" sz="2000" dirty="0"/>
                        <a:t>3</a:t>
                      </a:r>
                    </a:p>
                  </a:txBody>
                  <a:tcPr/>
                </a:tc>
                <a:tc>
                  <a:txBody>
                    <a:bodyPr/>
                    <a:lstStyle/>
                    <a:p>
                      <a:pPr algn="ctr"/>
                      <a:r>
                        <a:rPr lang="en-IN" sz="2000" dirty="0"/>
                        <a:t>4</a:t>
                      </a:r>
                    </a:p>
                  </a:txBody>
                  <a:tcPr/>
                </a:tc>
                <a:tc>
                  <a:txBody>
                    <a:bodyPr/>
                    <a:lstStyle/>
                    <a:p>
                      <a:pPr algn="ctr"/>
                      <a:r>
                        <a:rPr lang="en-IN" sz="2000" dirty="0"/>
                        <a:t>5</a:t>
                      </a:r>
                    </a:p>
                  </a:txBody>
                  <a:tcPr/>
                </a:tc>
                <a:tc>
                  <a:txBody>
                    <a:bodyPr/>
                    <a:lstStyle/>
                    <a:p>
                      <a:pPr algn="ctr"/>
                      <a:r>
                        <a:rPr lang="en-IN" sz="2000" dirty="0"/>
                        <a:t>6</a:t>
                      </a:r>
                    </a:p>
                  </a:txBody>
                  <a:tcPr/>
                </a:tc>
                <a:tc>
                  <a:txBody>
                    <a:bodyPr/>
                    <a:lstStyle/>
                    <a:p>
                      <a:pPr algn="ctr"/>
                      <a:r>
                        <a:rPr lang="en-IN" sz="2000" dirty="0"/>
                        <a:t>7</a:t>
                      </a:r>
                    </a:p>
                  </a:txBody>
                  <a:tcPr/>
                </a:tc>
                <a:tc>
                  <a:txBody>
                    <a:bodyPr/>
                    <a:lstStyle/>
                    <a:p>
                      <a:pPr algn="ctr"/>
                      <a:r>
                        <a:rPr lang="en-IN" sz="2000" dirty="0"/>
                        <a:t>8</a:t>
                      </a:r>
                    </a:p>
                  </a:txBody>
                  <a:tcPr/>
                </a:tc>
                <a:extLst>
                  <a:ext uri="{0D108BD9-81ED-4DB2-BD59-A6C34878D82A}">
                    <a16:rowId xmlns:a16="http://schemas.microsoft.com/office/drawing/2014/main" val="2205007157"/>
                  </a:ext>
                </a:extLst>
              </a:tr>
              <a:tr h="639061">
                <a:tc>
                  <a:txBody>
                    <a:bodyPr/>
                    <a:lstStyle/>
                    <a:p>
                      <a:pPr algn="ctr"/>
                      <a:r>
                        <a:rPr lang="en-IN" sz="2000" dirty="0"/>
                        <a:t>Rates</a:t>
                      </a:r>
                    </a:p>
                  </a:txBody>
                  <a:tcPr/>
                </a:tc>
                <a:tc>
                  <a:txBody>
                    <a:bodyPr/>
                    <a:lstStyle/>
                    <a:p>
                      <a:pPr algn="ctr"/>
                      <a:r>
                        <a:rPr lang="en-IN" sz="2000" dirty="0"/>
                        <a:t>2</a:t>
                      </a:r>
                    </a:p>
                  </a:txBody>
                  <a:tcPr/>
                </a:tc>
                <a:tc>
                  <a:txBody>
                    <a:bodyPr/>
                    <a:lstStyle/>
                    <a:p>
                      <a:pPr algn="ctr"/>
                      <a:r>
                        <a:rPr lang="en-IN" sz="2000" dirty="0"/>
                        <a:t>6</a:t>
                      </a:r>
                    </a:p>
                  </a:txBody>
                  <a:tcPr/>
                </a:tc>
                <a:tc>
                  <a:txBody>
                    <a:bodyPr/>
                    <a:lstStyle/>
                    <a:p>
                      <a:pPr algn="ctr"/>
                      <a:r>
                        <a:rPr lang="en-IN" sz="2000" dirty="0"/>
                        <a:t>9</a:t>
                      </a:r>
                    </a:p>
                  </a:txBody>
                  <a:tcPr/>
                </a:tc>
                <a:tc>
                  <a:txBody>
                    <a:bodyPr/>
                    <a:lstStyle/>
                    <a:p>
                      <a:pPr algn="ctr"/>
                      <a:r>
                        <a:rPr lang="en-IN" sz="2000" dirty="0"/>
                        <a:t>10</a:t>
                      </a:r>
                    </a:p>
                  </a:txBody>
                  <a:tcPr/>
                </a:tc>
                <a:tc>
                  <a:txBody>
                    <a:bodyPr/>
                    <a:lstStyle/>
                    <a:p>
                      <a:pPr algn="ctr"/>
                      <a:r>
                        <a:rPr lang="en-IN" sz="2000" dirty="0"/>
                        <a:t>11</a:t>
                      </a:r>
                    </a:p>
                  </a:txBody>
                  <a:tcPr/>
                </a:tc>
                <a:tc>
                  <a:txBody>
                    <a:bodyPr/>
                    <a:lstStyle/>
                    <a:p>
                      <a:pPr algn="ctr"/>
                      <a:r>
                        <a:rPr lang="en-IN" sz="2000" dirty="0"/>
                        <a:t>18</a:t>
                      </a:r>
                    </a:p>
                  </a:txBody>
                  <a:tcPr/>
                </a:tc>
                <a:tc>
                  <a:txBody>
                    <a:bodyPr/>
                    <a:lstStyle/>
                    <a:p>
                      <a:pPr algn="ctr"/>
                      <a:r>
                        <a:rPr lang="en-IN" sz="2000" dirty="0"/>
                        <a:t>18</a:t>
                      </a:r>
                    </a:p>
                  </a:txBody>
                  <a:tcPr/>
                </a:tc>
                <a:tc>
                  <a:txBody>
                    <a:bodyPr/>
                    <a:lstStyle/>
                    <a:p>
                      <a:pPr algn="ctr"/>
                      <a:r>
                        <a:rPr lang="en-IN" sz="2000" dirty="0"/>
                        <a:t>21</a:t>
                      </a:r>
                    </a:p>
                  </a:txBody>
                  <a:tcPr/>
                </a:tc>
                <a:extLst>
                  <a:ext uri="{0D108BD9-81ED-4DB2-BD59-A6C34878D82A}">
                    <a16:rowId xmlns:a16="http://schemas.microsoft.com/office/drawing/2014/main" val="115532652"/>
                  </a:ext>
                </a:extLst>
              </a:tr>
            </a:tbl>
          </a:graphicData>
        </a:graphic>
      </p:graphicFrame>
    </p:spTree>
    <p:extLst>
      <p:ext uri="{BB962C8B-B14F-4D97-AF65-F5344CB8AC3E}">
        <p14:creationId xmlns:p14="http://schemas.microsoft.com/office/powerpoint/2010/main" val="127952092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1491-8CBE-448E-977B-FF33B54956EB}"/>
              </a:ext>
            </a:extLst>
          </p:cNvPr>
          <p:cNvSpPr>
            <a:spLocks noGrp="1"/>
          </p:cNvSpPr>
          <p:nvPr>
            <p:ph type="title"/>
          </p:nvPr>
        </p:nvSpPr>
        <p:spPr/>
        <p:txBody>
          <a:bodyPr/>
          <a:lstStyle/>
          <a:p>
            <a:r>
              <a:rPr lang="en-IN" dirty="0"/>
              <a:t>SOLUTION  APPROACH </a:t>
            </a:r>
          </a:p>
        </p:txBody>
      </p:sp>
      <p:sp>
        <p:nvSpPr>
          <p:cNvPr id="7" name="Text Placeholder 6">
            <a:extLst>
              <a:ext uri="{FF2B5EF4-FFF2-40B4-BE49-F238E27FC236}">
                <a16:creationId xmlns:a16="http://schemas.microsoft.com/office/drawing/2014/main" id="{73B78CFA-12D0-42E0-B731-E4FFEF42D9ED}"/>
              </a:ext>
            </a:extLst>
          </p:cNvPr>
          <p:cNvSpPr>
            <a:spLocks noGrp="1"/>
          </p:cNvSpPr>
          <p:nvPr>
            <p:ph type="body" sz="quarter" idx="12"/>
          </p:nvPr>
        </p:nvSpPr>
        <p:spPr>
          <a:xfrm>
            <a:off x="431800" y="1074821"/>
            <a:ext cx="9198000" cy="5116429"/>
          </a:xfrm>
        </p:spPr>
        <p:txBody>
          <a:bodyPr/>
          <a:lstStyle/>
          <a:p>
            <a:pPr marL="0" indent="0" algn="just">
              <a:buNone/>
            </a:pPr>
            <a:r>
              <a:rPr lang="en-IN" sz="3600" u="sng" dirty="0">
                <a:solidFill>
                  <a:srgbClr val="00B050"/>
                </a:solidFill>
              </a:rPr>
              <a:t>Naïve method </a:t>
            </a:r>
            <a:r>
              <a:rPr lang="en-IN" sz="3600" dirty="0">
                <a:solidFill>
                  <a:srgbClr val="00B050"/>
                </a:solidFill>
              </a:rPr>
              <a:t> </a:t>
            </a:r>
          </a:p>
          <a:p>
            <a:pPr algn="just"/>
            <a:r>
              <a:rPr lang="en-IN" sz="2400" dirty="0"/>
              <a:t>A naive solution for this problem is to generate all configurations of different pieces and find the highest priced configuration. </a:t>
            </a:r>
          </a:p>
          <a:p>
            <a:pPr algn="just"/>
            <a:r>
              <a:rPr lang="en-IN" sz="2400" dirty="0"/>
              <a:t>This solution is exponential in term of time complexity </a:t>
            </a:r>
            <a:r>
              <a:rPr lang="en-IN" sz="2400" dirty="0">
                <a:solidFill>
                  <a:srgbClr val="7030A0"/>
                </a:solidFill>
              </a:rPr>
              <a:t>O(</a:t>
            </a:r>
            <a:r>
              <a:rPr lang="en-IN" sz="2400" dirty="0" err="1">
                <a:solidFill>
                  <a:srgbClr val="7030A0"/>
                </a:solidFill>
              </a:rPr>
              <a:t>n</a:t>
            </a:r>
            <a:r>
              <a:rPr lang="en-IN" sz="2400" baseline="30000" dirty="0" err="1">
                <a:solidFill>
                  <a:srgbClr val="7030A0"/>
                </a:solidFill>
              </a:rPr>
              <a:t>n</a:t>
            </a:r>
            <a:r>
              <a:rPr lang="en-IN" sz="2400" dirty="0">
                <a:solidFill>
                  <a:srgbClr val="7030A0"/>
                </a:solidFill>
              </a:rPr>
              <a:t> ). </a:t>
            </a:r>
          </a:p>
          <a:p>
            <a:endParaRPr lang="en-IN" dirty="0"/>
          </a:p>
        </p:txBody>
      </p:sp>
      <p:sp>
        <p:nvSpPr>
          <p:cNvPr id="8" name="Slide Number Placeholder 7">
            <a:extLst>
              <a:ext uri="{FF2B5EF4-FFF2-40B4-BE49-F238E27FC236}">
                <a16:creationId xmlns:a16="http://schemas.microsoft.com/office/drawing/2014/main" id="{E3DD4C7A-8C92-4DE7-85B5-15DE55ED57DB}"/>
              </a:ext>
            </a:extLst>
          </p:cNvPr>
          <p:cNvSpPr>
            <a:spLocks noGrp="1"/>
          </p:cNvSpPr>
          <p:nvPr>
            <p:ph type="sldNum" sz="quarter" idx="33"/>
          </p:nvPr>
        </p:nvSpPr>
        <p:spPr/>
        <p:txBody>
          <a:bodyPr/>
          <a:lstStyle/>
          <a:p>
            <a:fld id="{19B51A1E-902D-48AF-9020-955120F399B6}" type="slidenum">
              <a:rPr lang="en-US" noProof="0" smtClean="0"/>
              <a:pPr/>
              <a:t>32</a:t>
            </a:fld>
            <a:endParaRPr lang="en-US" noProof="0" dirty="0"/>
          </a:p>
        </p:txBody>
      </p:sp>
      <p:sp>
        <p:nvSpPr>
          <p:cNvPr id="5" name="Rectangle 4">
            <a:extLst>
              <a:ext uri="{FF2B5EF4-FFF2-40B4-BE49-F238E27FC236}">
                <a16:creationId xmlns:a16="http://schemas.microsoft.com/office/drawing/2014/main" id="{2E0DC0B9-4AA9-4DB1-A4C8-EBFC4258550B}"/>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3" name="Table 3">
            <a:extLst>
              <a:ext uri="{FF2B5EF4-FFF2-40B4-BE49-F238E27FC236}">
                <a16:creationId xmlns:a16="http://schemas.microsoft.com/office/drawing/2014/main" id="{B9F879D5-59E2-4AB1-85BB-9EC163BA1467}"/>
              </a:ext>
            </a:extLst>
          </p:cNvPr>
          <p:cNvGraphicFramePr>
            <a:graphicFrameLocks noGrp="1"/>
          </p:cNvGraphicFramePr>
          <p:nvPr>
            <p:extLst>
              <p:ext uri="{D42A27DB-BD31-4B8C-83A1-F6EECF244321}">
                <p14:modId xmlns:p14="http://schemas.microsoft.com/office/powerpoint/2010/main" val="396291629"/>
              </p:ext>
            </p:extLst>
          </p:nvPr>
        </p:nvGraphicFramePr>
        <p:xfrm>
          <a:off x="1021080" y="2938420"/>
          <a:ext cx="8119173" cy="3291840"/>
        </p:xfrm>
        <a:graphic>
          <a:graphicData uri="http://schemas.openxmlformats.org/drawingml/2006/table">
            <a:tbl>
              <a:tblPr firstRow="1" bandRow="1">
                <a:tableStyleId>{073A0DAA-6AF3-43AB-8588-CEC1D06C72B9}</a:tableStyleId>
              </a:tblPr>
              <a:tblGrid>
                <a:gridCol w="3947070">
                  <a:extLst>
                    <a:ext uri="{9D8B030D-6E8A-4147-A177-3AD203B41FA5}">
                      <a16:colId xmlns:a16="http://schemas.microsoft.com/office/drawing/2014/main" val="3162706559"/>
                    </a:ext>
                  </a:extLst>
                </a:gridCol>
                <a:gridCol w="4172103">
                  <a:extLst>
                    <a:ext uri="{9D8B030D-6E8A-4147-A177-3AD203B41FA5}">
                      <a16:colId xmlns:a16="http://schemas.microsoft.com/office/drawing/2014/main" val="3492064355"/>
                    </a:ext>
                  </a:extLst>
                </a:gridCol>
              </a:tblGrid>
              <a:tr h="356928">
                <a:tc>
                  <a:txBody>
                    <a:bodyPr/>
                    <a:lstStyle/>
                    <a:p>
                      <a:pPr algn="ctr"/>
                      <a:r>
                        <a:rPr lang="en-IN" dirty="0"/>
                        <a:t>Cut</a:t>
                      </a:r>
                    </a:p>
                  </a:txBody>
                  <a:tcPr/>
                </a:tc>
                <a:tc>
                  <a:txBody>
                    <a:bodyPr/>
                    <a:lstStyle/>
                    <a:p>
                      <a:pPr algn="ctr"/>
                      <a:r>
                        <a:rPr lang="en-IN" dirty="0"/>
                        <a:t>Profit</a:t>
                      </a:r>
                    </a:p>
                  </a:txBody>
                  <a:tcPr/>
                </a:tc>
                <a:extLst>
                  <a:ext uri="{0D108BD9-81ED-4DB2-BD59-A6C34878D82A}">
                    <a16:rowId xmlns:a16="http://schemas.microsoft.com/office/drawing/2014/main" val="1686358881"/>
                  </a:ext>
                </a:extLst>
              </a:tr>
              <a:tr h="356928">
                <a:tc>
                  <a:txBody>
                    <a:bodyPr/>
                    <a:lstStyle/>
                    <a:p>
                      <a:pPr algn="ctr"/>
                      <a:r>
                        <a:rPr lang="en-IN" dirty="0"/>
                        <a:t>4</a:t>
                      </a:r>
                    </a:p>
                  </a:txBody>
                  <a:tcPr/>
                </a:tc>
                <a:tc>
                  <a:txBody>
                    <a:bodyPr/>
                    <a:lstStyle/>
                    <a:p>
                      <a:pPr algn="ctr"/>
                      <a:r>
                        <a:rPr lang="en-IN" dirty="0"/>
                        <a:t>10</a:t>
                      </a:r>
                    </a:p>
                  </a:txBody>
                  <a:tcPr/>
                </a:tc>
                <a:extLst>
                  <a:ext uri="{0D108BD9-81ED-4DB2-BD59-A6C34878D82A}">
                    <a16:rowId xmlns:a16="http://schemas.microsoft.com/office/drawing/2014/main" val="3737146741"/>
                  </a:ext>
                </a:extLst>
              </a:tr>
              <a:tr h="356928">
                <a:tc>
                  <a:txBody>
                    <a:bodyPr/>
                    <a:lstStyle/>
                    <a:p>
                      <a:pPr algn="ctr"/>
                      <a:r>
                        <a:rPr lang="en-IN" dirty="0"/>
                        <a:t>1,3</a:t>
                      </a:r>
                    </a:p>
                  </a:txBody>
                  <a:tcPr/>
                </a:tc>
                <a:tc>
                  <a:txBody>
                    <a:bodyPr/>
                    <a:lstStyle/>
                    <a:p>
                      <a:pPr algn="ctr"/>
                      <a:r>
                        <a:rPr lang="en-IN" dirty="0"/>
                        <a:t>2+9=11</a:t>
                      </a:r>
                    </a:p>
                  </a:txBody>
                  <a:tcPr/>
                </a:tc>
                <a:extLst>
                  <a:ext uri="{0D108BD9-81ED-4DB2-BD59-A6C34878D82A}">
                    <a16:rowId xmlns:a16="http://schemas.microsoft.com/office/drawing/2014/main" val="242683805"/>
                  </a:ext>
                </a:extLst>
              </a:tr>
              <a:tr h="356928">
                <a:tc>
                  <a:txBody>
                    <a:bodyPr/>
                    <a:lstStyle/>
                    <a:p>
                      <a:pPr algn="ctr"/>
                      <a:r>
                        <a:rPr lang="en-IN" dirty="0"/>
                        <a:t>2,2</a:t>
                      </a:r>
                    </a:p>
                  </a:txBody>
                  <a:tcPr>
                    <a:solidFill>
                      <a:srgbClr val="FFC000"/>
                    </a:solidFill>
                  </a:tcPr>
                </a:tc>
                <a:tc>
                  <a:txBody>
                    <a:bodyPr/>
                    <a:lstStyle/>
                    <a:p>
                      <a:pPr algn="ctr"/>
                      <a:r>
                        <a:rPr lang="en-IN" dirty="0"/>
                        <a:t>6+6=12</a:t>
                      </a:r>
                    </a:p>
                  </a:txBody>
                  <a:tcPr>
                    <a:solidFill>
                      <a:srgbClr val="FFC000"/>
                    </a:solidFill>
                  </a:tcPr>
                </a:tc>
                <a:extLst>
                  <a:ext uri="{0D108BD9-81ED-4DB2-BD59-A6C34878D82A}">
                    <a16:rowId xmlns:a16="http://schemas.microsoft.com/office/drawing/2014/main" val="1809143807"/>
                  </a:ext>
                </a:extLst>
              </a:tr>
              <a:tr h="356928">
                <a:tc>
                  <a:txBody>
                    <a:bodyPr/>
                    <a:lstStyle/>
                    <a:p>
                      <a:pPr algn="ctr"/>
                      <a:r>
                        <a:rPr lang="en-IN" dirty="0"/>
                        <a:t>3,1</a:t>
                      </a:r>
                    </a:p>
                  </a:txBody>
                  <a:tcPr/>
                </a:tc>
                <a:tc>
                  <a:txBody>
                    <a:bodyPr/>
                    <a:lstStyle/>
                    <a:p>
                      <a:pPr algn="ctr"/>
                      <a:r>
                        <a:rPr lang="en-IN" dirty="0"/>
                        <a:t>9+2=11</a:t>
                      </a:r>
                    </a:p>
                  </a:txBody>
                  <a:tcPr/>
                </a:tc>
                <a:extLst>
                  <a:ext uri="{0D108BD9-81ED-4DB2-BD59-A6C34878D82A}">
                    <a16:rowId xmlns:a16="http://schemas.microsoft.com/office/drawing/2014/main" val="492427042"/>
                  </a:ext>
                </a:extLst>
              </a:tr>
              <a:tr h="356928">
                <a:tc>
                  <a:txBody>
                    <a:bodyPr/>
                    <a:lstStyle/>
                    <a:p>
                      <a:pPr algn="ctr"/>
                      <a:r>
                        <a:rPr lang="en-IN" dirty="0"/>
                        <a:t>1,1,2</a:t>
                      </a:r>
                    </a:p>
                  </a:txBody>
                  <a:tcPr/>
                </a:tc>
                <a:tc>
                  <a:txBody>
                    <a:bodyPr/>
                    <a:lstStyle/>
                    <a:p>
                      <a:pPr algn="ctr"/>
                      <a:r>
                        <a:rPr lang="en-IN" dirty="0"/>
                        <a:t>2+2+6=10</a:t>
                      </a:r>
                    </a:p>
                  </a:txBody>
                  <a:tcPr/>
                </a:tc>
                <a:extLst>
                  <a:ext uri="{0D108BD9-81ED-4DB2-BD59-A6C34878D82A}">
                    <a16:rowId xmlns:a16="http://schemas.microsoft.com/office/drawing/2014/main" val="1026138220"/>
                  </a:ext>
                </a:extLst>
              </a:tr>
              <a:tr h="356928">
                <a:tc>
                  <a:txBody>
                    <a:bodyPr/>
                    <a:lstStyle/>
                    <a:p>
                      <a:pPr algn="ctr"/>
                      <a:r>
                        <a:rPr lang="en-IN" dirty="0"/>
                        <a:t>1,2,1</a:t>
                      </a:r>
                    </a:p>
                  </a:txBody>
                  <a:tcPr/>
                </a:tc>
                <a:tc>
                  <a:txBody>
                    <a:bodyPr/>
                    <a:lstStyle/>
                    <a:p>
                      <a:pPr algn="ctr"/>
                      <a:r>
                        <a:rPr lang="en-IN" dirty="0"/>
                        <a:t>2+6+2=10</a:t>
                      </a:r>
                    </a:p>
                  </a:txBody>
                  <a:tcPr/>
                </a:tc>
                <a:extLst>
                  <a:ext uri="{0D108BD9-81ED-4DB2-BD59-A6C34878D82A}">
                    <a16:rowId xmlns:a16="http://schemas.microsoft.com/office/drawing/2014/main" val="4160046621"/>
                  </a:ext>
                </a:extLst>
              </a:tr>
              <a:tr h="356928">
                <a:tc>
                  <a:txBody>
                    <a:bodyPr/>
                    <a:lstStyle/>
                    <a:p>
                      <a:pPr algn="ctr"/>
                      <a:r>
                        <a:rPr lang="en-IN" dirty="0"/>
                        <a:t>2,1,1</a:t>
                      </a:r>
                    </a:p>
                  </a:txBody>
                  <a:tcPr/>
                </a:tc>
                <a:tc>
                  <a:txBody>
                    <a:bodyPr/>
                    <a:lstStyle/>
                    <a:p>
                      <a:pPr algn="ctr"/>
                      <a:r>
                        <a:rPr lang="en-IN" dirty="0"/>
                        <a:t>6+2+2=10</a:t>
                      </a:r>
                    </a:p>
                  </a:txBody>
                  <a:tcPr/>
                </a:tc>
                <a:extLst>
                  <a:ext uri="{0D108BD9-81ED-4DB2-BD59-A6C34878D82A}">
                    <a16:rowId xmlns:a16="http://schemas.microsoft.com/office/drawing/2014/main" val="4163538658"/>
                  </a:ext>
                </a:extLst>
              </a:tr>
              <a:tr h="356928">
                <a:tc>
                  <a:txBody>
                    <a:bodyPr/>
                    <a:lstStyle/>
                    <a:p>
                      <a:pPr algn="ctr"/>
                      <a:r>
                        <a:rPr lang="en-IN" dirty="0"/>
                        <a:t>1,1,1,1</a:t>
                      </a:r>
                    </a:p>
                  </a:txBody>
                  <a:tcPr/>
                </a:tc>
                <a:tc>
                  <a:txBody>
                    <a:bodyPr/>
                    <a:lstStyle/>
                    <a:p>
                      <a:pPr algn="ctr"/>
                      <a:r>
                        <a:rPr lang="en-IN" dirty="0"/>
                        <a:t>2+2+2+2=8</a:t>
                      </a:r>
                    </a:p>
                  </a:txBody>
                  <a:tcPr/>
                </a:tc>
                <a:extLst>
                  <a:ext uri="{0D108BD9-81ED-4DB2-BD59-A6C34878D82A}">
                    <a16:rowId xmlns:a16="http://schemas.microsoft.com/office/drawing/2014/main" val="893364211"/>
                  </a:ext>
                </a:extLst>
              </a:tr>
            </a:tbl>
          </a:graphicData>
        </a:graphic>
      </p:graphicFrame>
      <p:sp>
        <p:nvSpPr>
          <p:cNvPr id="6" name="Speech Bubble: Oval 5">
            <a:extLst>
              <a:ext uri="{FF2B5EF4-FFF2-40B4-BE49-F238E27FC236}">
                <a16:creationId xmlns:a16="http://schemas.microsoft.com/office/drawing/2014/main" id="{8BB32DDC-C01A-4616-8289-94A2010CDCF5}"/>
              </a:ext>
            </a:extLst>
          </p:cNvPr>
          <p:cNvSpPr/>
          <p:nvPr/>
        </p:nvSpPr>
        <p:spPr>
          <a:xfrm>
            <a:off x="9385027" y="3103445"/>
            <a:ext cx="2472627" cy="1059180"/>
          </a:xfrm>
          <a:prstGeom prst="wedgeEllipseCallout">
            <a:avLst>
              <a:gd name="adj1" fmla="val -70141"/>
              <a:gd name="adj2" fmla="val 61301"/>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This one has the maximum profit</a:t>
            </a:r>
          </a:p>
        </p:txBody>
      </p:sp>
    </p:spTree>
    <p:extLst>
      <p:ext uri="{BB962C8B-B14F-4D97-AF65-F5344CB8AC3E}">
        <p14:creationId xmlns:p14="http://schemas.microsoft.com/office/powerpoint/2010/main" val="252741351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1491-8CBE-448E-977B-FF33B54956EB}"/>
              </a:ext>
            </a:extLst>
          </p:cNvPr>
          <p:cNvSpPr>
            <a:spLocks noGrp="1"/>
          </p:cNvSpPr>
          <p:nvPr>
            <p:ph type="title"/>
          </p:nvPr>
        </p:nvSpPr>
        <p:spPr/>
        <p:txBody>
          <a:bodyPr/>
          <a:lstStyle/>
          <a:p>
            <a:r>
              <a:rPr lang="en-IN" dirty="0"/>
              <a:t>SOLUTION  APPROACH </a:t>
            </a:r>
          </a:p>
        </p:txBody>
      </p:sp>
      <p:sp>
        <p:nvSpPr>
          <p:cNvPr id="7" name="Text Placeholder 6">
            <a:extLst>
              <a:ext uri="{FF2B5EF4-FFF2-40B4-BE49-F238E27FC236}">
                <a16:creationId xmlns:a16="http://schemas.microsoft.com/office/drawing/2014/main" id="{73B78CFA-12D0-42E0-B731-E4FFEF42D9ED}"/>
              </a:ext>
            </a:extLst>
          </p:cNvPr>
          <p:cNvSpPr>
            <a:spLocks noGrp="1"/>
          </p:cNvSpPr>
          <p:nvPr>
            <p:ph type="body" sz="quarter" idx="12"/>
          </p:nvPr>
        </p:nvSpPr>
        <p:spPr>
          <a:xfrm>
            <a:off x="431800" y="1512000"/>
            <a:ext cx="9198000" cy="4679250"/>
          </a:xfrm>
        </p:spPr>
        <p:txBody>
          <a:bodyPr/>
          <a:lstStyle/>
          <a:p>
            <a:pPr marL="0" indent="0">
              <a:buNone/>
            </a:pPr>
            <a:r>
              <a:rPr lang="en-IN" sz="2000" b="1" dirty="0">
                <a:solidFill>
                  <a:srgbClr val="7030A0"/>
                </a:solidFill>
              </a:rPr>
              <a:t>USING DYNAMIC PROGRAMMING</a:t>
            </a:r>
          </a:p>
          <a:p>
            <a:pPr algn="just" fontAlgn="base"/>
            <a:r>
              <a:rPr lang="en-IN" sz="2400" b="1" dirty="0"/>
              <a:t>1.Optimal Substructure : </a:t>
            </a:r>
            <a:r>
              <a:rPr lang="en-IN" sz="2400" dirty="0"/>
              <a:t>To achieve best price by making a cut at different positions and comparing the values obtained after a cut.</a:t>
            </a:r>
          </a:p>
          <a:p>
            <a:pPr algn="just" fontAlgn="base"/>
            <a:r>
              <a:rPr lang="en-IN" sz="2400" dirty="0"/>
              <a:t>Recursively call the same function for a piece obtained after a cut.</a:t>
            </a:r>
          </a:p>
          <a:p>
            <a:pPr algn="just" fontAlgn="base"/>
            <a:r>
              <a:rPr lang="en-IN" sz="2400" dirty="0"/>
              <a:t>Let </a:t>
            </a:r>
            <a:r>
              <a:rPr lang="en-IN" sz="2400" dirty="0" err="1"/>
              <a:t>Rodcut</a:t>
            </a:r>
            <a:r>
              <a:rPr lang="en-IN" sz="2400" dirty="0"/>
              <a:t>(n) be the required (best possible price) value for a rod of length ‘n’, </a:t>
            </a:r>
            <a:r>
              <a:rPr lang="en-IN" sz="2400" dirty="0" err="1"/>
              <a:t>Rodcut</a:t>
            </a:r>
            <a:r>
              <a:rPr lang="en-IN" sz="2400" dirty="0"/>
              <a:t>(n) can be written as following :-</a:t>
            </a:r>
          </a:p>
          <a:p>
            <a:pPr marL="0" indent="0" algn="just" fontAlgn="base">
              <a:buNone/>
            </a:pPr>
            <a:r>
              <a:rPr lang="en-IN" sz="2400" dirty="0"/>
              <a:t> 	</a:t>
            </a:r>
            <a:r>
              <a:rPr lang="en-IN" sz="2400" dirty="0" err="1"/>
              <a:t>Rodcut</a:t>
            </a:r>
            <a:r>
              <a:rPr lang="en-IN" sz="2400" dirty="0"/>
              <a:t>(n) = max(price[i-1] + </a:t>
            </a:r>
            <a:r>
              <a:rPr lang="en-IN" sz="2400" dirty="0" err="1"/>
              <a:t>Rodcut</a:t>
            </a:r>
            <a:r>
              <a:rPr lang="en-IN" sz="2400" dirty="0"/>
              <a:t>(n-</a:t>
            </a:r>
            <a:r>
              <a:rPr lang="en-IN" sz="2400" dirty="0" err="1"/>
              <a:t>i</a:t>
            </a:r>
            <a:r>
              <a:rPr lang="en-IN" sz="2400" dirty="0"/>
              <a:t>) ) ,where 1&lt;=</a:t>
            </a:r>
            <a:r>
              <a:rPr lang="en-IN" sz="2400" dirty="0" err="1"/>
              <a:t>i</a:t>
            </a:r>
            <a:r>
              <a:rPr lang="en-IN" sz="2400" dirty="0"/>
              <a:t> &lt;=n</a:t>
            </a:r>
          </a:p>
          <a:p>
            <a:pPr algn="just" fontAlgn="base"/>
            <a:endParaRPr lang="en-IN" sz="2400" b="1" dirty="0"/>
          </a:p>
          <a:p>
            <a:pPr algn="just" fontAlgn="base"/>
            <a:r>
              <a:rPr lang="en-IN" sz="2400" b="1" dirty="0"/>
              <a:t>2)Overlapping Subproblems </a:t>
            </a:r>
            <a:r>
              <a:rPr lang="en-IN" sz="2400" dirty="0"/>
              <a:t>The implementation simply follows the recursive structure mentioned above.</a:t>
            </a:r>
          </a:p>
          <a:p>
            <a:pPr marL="0" indent="0">
              <a:buNone/>
            </a:pPr>
            <a:endParaRPr lang="en-IN" b="1" dirty="0">
              <a:solidFill>
                <a:schemeClr val="accent5">
                  <a:lumMod val="60000"/>
                  <a:lumOff val="40000"/>
                </a:schemeClr>
              </a:solidFill>
            </a:endParaRPr>
          </a:p>
        </p:txBody>
      </p:sp>
      <p:sp>
        <p:nvSpPr>
          <p:cNvPr id="8" name="Slide Number Placeholder 7">
            <a:extLst>
              <a:ext uri="{FF2B5EF4-FFF2-40B4-BE49-F238E27FC236}">
                <a16:creationId xmlns:a16="http://schemas.microsoft.com/office/drawing/2014/main" id="{E3DD4C7A-8C92-4DE7-85B5-15DE55ED57DB}"/>
              </a:ext>
            </a:extLst>
          </p:cNvPr>
          <p:cNvSpPr>
            <a:spLocks noGrp="1"/>
          </p:cNvSpPr>
          <p:nvPr>
            <p:ph type="sldNum" sz="quarter" idx="33"/>
          </p:nvPr>
        </p:nvSpPr>
        <p:spPr/>
        <p:txBody>
          <a:bodyPr/>
          <a:lstStyle/>
          <a:p>
            <a:fld id="{19B51A1E-902D-48AF-9020-955120F399B6}" type="slidenum">
              <a:rPr lang="en-US" noProof="0" smtClean="0"/>
              <a:pPr/>
              <a:t>33</a:t>
            </a:fld>
            <a:endParaRPr lang="en-US" noProof="0" dirty="0"/>
          </a:p>
        </p:txBody>
      </p:sp>
      <p:sp>
        <p:nvSpPr>
          <p:cNvPr id="5" name="Rectangle 4">
            <a:extLst>
              <a:ext uri="{FF2B5EF4-FFF2-40B4-BE49-F238E27FC236}">
                <a16:creationId xmlns:a16="http://schemas.microsoft.com/office/drawing/2014/main" id="{2E0DC0B9-4AA9-4DB1-A4C8-EBFC4258550B}"/>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 Placeholder 5">
            <a:extLst>
              <a:ext uri="{FF2B5EF4-FFF2-40B4-BE49-F238E27FC236}">
                <a16:creationId xmlns:a16="http://schemas.microsoft.com/office/drawing/2014/main" id="{FBD1DADD-8590-4D5B-8ED7-94B47A8808C1}"/>
              </a:ext>
            </a:extLst>
          </p:cNvPr>
          <p:cNvSpPr>
            <a:spLocks noGrp="1"/>
          </p:cNvSpPr>
          <p:nvPr>
            <p:ph type="body" sz="quarter" idx="32"/>
          </p:nvPr>
        </p:nvSpPr>
        <p:spPr>
          <a:xfrm>
            <a:off x="431800" y="1008000"/>
            <a:ext cx="6895900" cy="360000"/>
          </a:xfrm>
        </p:spPr>
        <p:txBody>
          <a:bodyPr/>
          <a:lstStyle/>
          <a:p>
            <a:r>
              <a:rPr lang="en-IN" sz="2400" dirty="0">
                <a:solidFill>
                  <a:srgbClr val="00B050"/>
                </a:solidFill>
              </a:rPr>
              <a:t>How can we perform better ?</a:t>
            </a:r>
          </a:p>
        </p:txBody>
      </p:sp>
    </p:spTree>
    <p:extLst>
      <p:ext uri="{BB962C8B-B14F-4D97-AF65-F5344CB8AC3E}">
        <p14:creationId xmlns:p14="http://schemas.microsoft.com/office/powerpoint/2010/main" val="89602328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1491-8CBE-448E-977B-FF33B54956EB}"/>
              </a:ext>
            </a:extLst>
          </p:cNvPr>
          <p:cNvSpPr>
            <a:spLocks noGrp="1"/>
          </p:cNvSpPr>
          <p:nvPr>
            <p:ph type="title"/>
          </p:nvPr>
        </p:nvSpPr>
        <p:spPr/>
        <p:txBody>
          <a:bodyPr/>
          <a:lstStyle/>
          <a:p>
            <a:r>
              <a:rPr lang="en-IN" dirty="0"/>
              <a:t>SOLUTION  APPROACH </a:t>
            </a:r>
          </a:p>
        </p:txBody>
      </p:sp>
      <p:sp>
        <p:nvSpPr>
          <p:cNvPr id="8" name="Slide Number Placeholder 7">
            <a:extLst>
              <a:ext uri="{FF2B5EF4-FFF2-40B4-BE49-F238E27FC236}">
                <a16:creationId xmlns:a16="http://schemas.microsoft.com/office/drawing/2014/main" id="{E3DD4C7A-8C92-4DE7-85B5-15DE55ED57DB}"/>
              </a:ext>
            </a:extLst>
          </p:cNvPr>
          <p:cNvSpPr>
            <a:spLocks noGrp="1"/>
          </p:cNvSpPr>
          <p:nvPr>
            <p:ph type="sldNum" sz="quarter" idx="33"/>
          </p:nvPr>
        </p:nvSpPr>
        <p:spPr/>
        <p:txBody>
          <a:bodyPr/>
          <a:lstStyle/>
          <a:p>
            <a:fld id="{19B51A1E-902D-48AF-9020-955120F399B6}" type="slidenum">
              <a:rPr lang="en-US" noProof="0" smtClean="0"/>
              <a:pPr/>
              <a:t>34</a:t>
            </a:fld>
            <a:endParaRPr lang="en-US" noProof="0" dirty="0"/>
          </a:p>
        </p:txBody>
      </p:sp>
      <p:sp>
        <p:nvSpPr>
          <p:cNvPr id="5" name="Rectangle 4">
            <a:extLst>
              <a:ext uri="{FF2B5EF4-FFF2-40B4-BE49-F238E27FC236}">
                <a16:creationId xmlns:a16="http://schemas.microsoft.com/office/drawing/2014/main" id="{2E0DC0B9-4AA9-4DB1-A4C8-EBFC4258550B}"/>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4B1205E9-28A3-40E7-BDDC-96E194ED0DD5}"/>
              </a:ext>
            </a:extLst>
          </p:cNvPr>
          <p:cNvPicPr>
            <a:picLocks noChangeAspect="1"/>
          </p:cNvPicPr>
          <p:nvPr/>
        </p:nvPicPr>
        <p:blipFill>
          <a:blip r:embed="rId2"/>
          <a:stretch>
            <a:fillRect/>
          </a:stretch>
        </p:blipFill>
        <p:spPr>
          <a:xfrm>
            <a:off x="432000" y="1367999"/>
            <a:ext cx="8925360" cy="4667685"/>
          </a:xfrm>
          <a:prstGeom prst="rect">
            <a:avLst/>
          </a:prstGeom>
        </p:spPr>
      </p:pic>
      <p:sp>
        <p:nvSpPr>
          <p:cNvPr id="6" name="Text Placeholder 5">
            <a:extLst>
              <a:ext uri="{FF2B5EF4-FFF2-40B4-BE49-F238E27FC236}">
                <a16:creationId xmlns:a16="http://schemas.microsoft.com/office/drawing/2014/main" id="{D97DA869-6D4A-4474-9421-A344627B1F34}"/>
              </a:ext>
            </a:extLst>
          </p:cNvPr>
          <p:cNvSpPr>
            <a:spLocks noGrp="1"/>
          </p:cNvSpPr>
          <p:nvPr>
            <p:ph type="body" sz="quarter" idx="32"/>
          </p:nvPr>
        </p:nvSpPr>
        <p:spPr>
          <a:xfrm>
            <a:off x="432000" y="936000"/>
            <a:ext cx="6895900" cy="360000"/>
          </a:xfrm>
        </p:spPr>
        <p:txBody>
          <a:bodyPr/>
          <a:lstStyle/>
          <a:p>
            <a:r>
              <a:rPr lang="en-IN" sz="2400" i="0" dirty="0"/>
              <a:t>Overlapping Subproblems</a:t>
            </a:r>
          </a:p>
        </p:txBody>
      </p:sp>
    </p:spTree>
    <p:extLst>
      <p:ext uri="{BB962C8B-B14F-4D97-AF65-F5344CB8AC3E}">
        <p14:creationId xmlns:p14="http://schemas.microsoft.com/office/powerpoint/2010/main" val="239125964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1491-8CBE-448E-977B-FF33B54956EB}"/>
              </a:ext>
            </a:extLst>
          </p:cNvPr>
          <p:cNvSpPr>
            <a:spLocks noGrp="1"/>
          </p:cNvSpPr>
          <p:nvPr>
            <p:ph type="title"/>
          </p:nvPr>
        </p:nvSpPr>
        <p:spPr/>
        <p:txBody>
          <a:bodyPr/>
          <a:lstStyle/>
          <a:p>
            <a:r>
              <a:rPr lang="en-IN" dirty="0"/>
              <a:t>SOLUTION  APPROACH </a:t>
            </a:r>
          </a:p>
        </p:txBody>
      </p:sp>
      <p:sp>
        <p:nvSpPr>
          <p:cNvPr id="7" name="Text Placeholder 6">
            <a:extLst>
              <a:ext uri="{FF2B5EF4-FFF2-40B4-BE49-F238E27FC236}">
                <a16:creationId xmlns:a16="http://schemas.microsoft.com/office/drawing/2014/main" id="{73B78CFA-12D0-42E0-B731-E4FFEF42D9ED}"/>
              </a:ext>
            </a:extLst>
          </p:cNvPr>
          <p:cNvSpPr>
            <a:spLocks noGrp="1"/>
          </p:cNvSpPr>
          <p:nvPr>
            <p:ph type="body" sz="quarter" idx="12"/>
          </p:nvPr>
        </p:nvSpPr>
        <p:spPr>
          <a:xfrm>
            <a:off x="431800" y="1512000"/>
            <a:ext cx="9198000" cy="4679250"/>
          </a:xfrm>
        </p:spPr>
        <p:txBody>
          <a:bodyPr/>
          <a:lstStyle/>
          <a:p>
            <a:pPr algn="just"/>
            <a:r>
              <a:rPr lang="en-IN" sz="2800" dirty="0"/>
              <a:t>In above figure, same sub-problems have same colour, they’re getting computed again &amp; again.</a:t>
            </a:r>
          </a:p>
          <a:p>
            <a:pPr algn="just"/>
            <a:r>
              <a:rPr lang="en-IN" sz="2800" dirty="0"/>
              <a:t>We solve this using </a:t>
            </a:r>
            <a:r>
              <a:rPr lang="en-IN" sz="2800" dirty="0" err="1"/>
              <a:t>memoization</a:t>
            </a:r>
            <a:r>
              <a:rPr lang="en-IN" sz="2800" dirty="0"/>
              <a:t>, in which subproblem solutions are saved rather than computing again.</a:t>
            </a:r>
          </a:p>
          <a:p>
            <a:pPr algn="just"/>
            <a:r>
              <a:rPr lang="en-IN" sz="2800" dirty="0"/>
              <a:t>Solving it in bottom-up approach, smaller sub-problems are solved first, then larger sub-problems are solved from them.</a:t>
            </a:r>
          </a:p>
          <a:p>
            <a:pPr algn="just"/>
            <a:r>
              <a:rPr lang="en-IN" sz="2800" dirty="0"/>
              <a:t>T[</a:t>
            </a:r>
            <a:r>
              <a:rPr lang="en-IN" sz="2800" dirty="0" err="1"/>
              <a:t>i</a:t>
            </a:r>
            <a:r>
              <a:rPr lang="en-IN" sz="2800" dirty="0"/>
              <a:t>] stores maximum profit achieved from rod of length of ‘</a:t>
            </a:r>
            <a:r>
              <a:rPr lang="en-IN" sz="2800" dirty="0" err="1"/>
              <a:t>i</a:t>
            </a:r>
            <a:r>
              <a:rPr lang="en-IN" sz="2800" dirty="0"/>
              <a:t>’, </a:t>
            </a:r>
          </a:p>
          <a:p>
            <a:pPr marL="0" indent="0" algn="just">
              <a:buNone/>
            </a:pPr>
            <a:r>
              <a:rPr lang="en-IN" sz="2800" dirty="0"/>
              <a:t>    for each 1&lt;=</a:t>
            </a:r>
            <a:r>
              <a:rPr lang="en-IN" sz="2800" dirty="0" err="1"/>
              <a:t>i</a:t>
            </a:r>
            <a:r>
              <a:rPr lang="en-IN" sz="2800" dirty="0"/>
              <a:t> &lt;=n. It uses value of smaller values ‘</a:t>
            </a:r>
            <a:r>
              <a:rPr lang="en-IN" sz="2800" dirty="0" err="1"/>
              <a:t>i</a:t>
            </a:r>
            <a:r>
              <a:rPr lang="en-IN" sz="2800" dirty="0"/>
              <a:t>’ already    </a:t>
            </a:r>
          </a:p>
          <a:p>
            <a:pPr marL="0" indent="0" algn="just">
              <a:buNone/>
            </a:pPr>
            <a:r>
              <a:rPr lang="en-IN" sz="2800" dirty="0"/>
              <a:t>    computed. </a:t>
            </a:r>
          </a:p>
        </p:txBody>
      </p:sp>
      <p:sp>
        <p:nvSpPr>
          <p:cNvPr id="8" name="Slide Number Placeholder 7">
            <a:extLst>
              <a:ext uri="{FF2B5EF4-FFF2-40B4-BE49-F238E27FC236}">
                <a16:creationId xmlns:a16="http://schemas.microsoft.com/office/drawing/2014/main" id="{E3DD4C7A-8C92-4DE7-85B5-15DE55ED57DB}"/>
              </a:ext>
            </a:extLst>
          </p:cNvPr>
          <p:cNvSpPr>
            <a:spLocks noGrp="1"/>
          </p:cNvSpPr>
          <p:nvPr>
            <p:ph type="sldNum" sz="quarter" idx="33"/>
          </p:nvPr>
        </p:nvSpPr>
        <p:spPr/>
        <p:txBody>
          <a:bodyPr/>
          <a:lstStyle/>
          <a:p>
            <a:fld id="{19B51A1E-902D-48AF-9020-955120F399B6}" type="slidenum">
              <a:rPr lang="en-US" noProof="0" smtClean="0"/>
              <a:pPr/>
              <a:t>35</a:t>
            </a:fld>
            <a:endParaRPr lang="en-US" noProof="0" dirty="0"/>
          </a:p>
        </p:txBody>
      </p:sp>
      <p:sp>
        <p:nvSpPr>
          <p:cNvPr id="5" name="Rectangle 4">
            <a:extLst>
              <a:ext uri="{FF2B5EF4-FFF2-40B4-BE49-F238E27FC236}">
                <a16:creationId xmlns:a16="http://schemas.microsoft.com/office/drawing/2014/main" id="{2E0DC0B9-4AA9-4DB1-A4C8-EBFC4258550B}"/>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 Placeholder 5">
            <a:extLst>
              <a:ext uri="{FF2B5EF4-FFF2-40B4-BE49-F238E27FC236}">
                <a16:creationId xmlns:a16="http://schemas.microsoft.com/office/drawing/2014/main" id="{FBD1DADD-8590-4D5B-8ED7-94B47A8808C1}"/>
              </a:ext>
            </a:extLst>
          </p:cNvPr>
          <p:cNvSpPr>
            <a:spLocks noGrp="1"/>
          </p:cNvSpPr>
          <p:nvPr>
            <p:ph type="body" sz="quarter" idx="32"/>
          </p:nvPr>
        </p:nvSpPr>
        <p:spPr>
          <a:xfrm>
            <a:off x="431800" y="1008000"/>
            <a:ext cx="6895900" cy="360000"/>
          </a:xfrm>
        </p:spPr>
        <p:txBody>
          <a:bodyPr/>
          <a:lstStyle/>
          <a:p>
            <a:r>
              <a:rPr lang="en-IN" sz="2400" dirty="0">
                <a:solidFill>
                  <a:srgbClr val="00B050"/>
                </a:solidFill>
              </a:rPr>
              <a:t>How can we perform better ?</a:t>
            </a:r>
          </a:p>
        </p:txBody>
      </p:sp>
    </p:spTree>
    <p:extLst>
      <p:ext uri="{BB962C8B-B14F-4D97-AF65-F5344CB8AC3E}">
        <p14:creationId xmlns:p14="http://schemas.microsoft.com/office/powerpoint/2010/main" val="253294967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CODE</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36</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32000" y="815359"/>
            <a:ext cx="9198000" cy="5586391"/>
          </a:xfrm>
        </p:spPr>
        <p:txBody>
          <a:bodyPr/>
          <a:lstStyle/>
          <a:p>
            <a:pPr marL="0" indent="0">
              <a:lnSpc>
                <a:spcPct val="100000"/>
              </a:lnSpc>
              <a:spcBef>
                <a:spcPts val="0"/>
              </a:spcBef>
              <a:buNone/>
            </a:pPr>
            <a:r>
              <a:rPr lang="en-IN" sz="1400" dirty="0"/>
              <a:t>/*</a:t>
            </a:r>
          </a:p>
          <a:p>
            <a:pPr marL="0" indent="0">
              <a:lnSpc>
                <a:spcPct val="100000"/>
              </a:lnSpc>
              <a:spcBef>
                <a:spcPts val="0"/>
              </a:spcBef>
              <a:buNone/>
            </a:pPr>
            <a:r>
              <a:rPr lang="en-IN" sz="1400" dirty="0"/>
              <a:t> Rod Cutting Maximization problem</a:t>
            </a:r>
          </a:p>
          <a:p>
            <a:pPr marL="0" indent="0">
              <a:lnSpc>
                <a:spcPct val="100000"/>
              </a:lnSpc>
              <a:spcBef>
                <a:spcPts val="0"/>
              </a:spcBef>
              <a:buNone/>
            </a:pPr>
            <a:r>
              <a:rPr lang="en-IN" sz="1400" dirty="0"/>
              <a:t> using Dynamic Programming</a:t>
            </a:r>
          </a:p>
          <a:p>
            <a:pPr marL="0" indent="0">
              <a:lnSpc>
                <a:spcPct val="100000"/>
              </a:lnSpc>
              <a:spcBef>
                <a:spcPts val="0"/>
              </a:spcBef>
              <a:buNone/>
            </a:pPr>
            <a:r>
              <a:rPr lang="en-IN" sz="1400" dirty="0"/>
              <a:t> */</a:t>
            </a:r>
          </a:p>
          <a:p>
            <a:pPr marL="0" indent="0">
              <a:lnSpc>
                <a:spcPct val="100000"/>
              </a:lnSpc>
              <a:spcBef>
                <a:spcPts val="0"/>
              </a:spcBef>
              <a:buNone/>
            </a:pPr>
            <a:r>
              <a:rPr lang="en-IN" sz="1400" dirty="0"/>
              <a:t>#include &lt;iostream&gt;</a:t>
            </a:r>
          </a:p>
          <a:p>
            <a:pPr marL="0" indent="0">
              <a:lnSpc>
                <a:spcPct val="100000"/>
              </a:lnSpc>
              <a:spcBef>
                <a:spcPts val="0"/>
              </a:spcBef>
              <a:buNone/>
            </a:pPr>
            <a:r>
              <a:rPr lang="en-IN" sz="1400" dirty="0"/>
              <a:t>#include &lt;string&gt;</a:t>
            </a:r>
          </a:p>
          <a:p>
            <a:pPr marL="0" indent="0">
              <a:lnSpc>
                <a:spcPct val="100000"/>
              </a:lnSpc>
              <a:spcBef>
                <a:spcPts val="0"/>
              </a:spcBef>
              <a:buNone/>
            </a:pPr>
            <a:r>
              <a:rPr lang="en-IN" sz="1400" dirty="0"/>
              <a:t>using namespace std;</a:t>
            </a:r>
          </a:p>
          <a:p>
            <a:pPr marL="0" indent="0">
              <a:lnSpc>
                <a:spcPct val="100000"/>
              </a:lnSpc>
              <a:spcBef>
                <a:spcPts val="0"/>
              </a:spcBef>
              <a:buNone/>
            </a:pPr>
            <a:endParaRPr lang="en-IN" sz="1400" dirty="0"/>
          </a:p>
          <a:p>
            <a:pPr marL="0" indent="0">
              <a:lnSpc>
                <a:spcPct val="100000"/>
              </a:lnSpc>
              <a:spcBef>
                <a:spcPts val="0"/>
              </a:spcBef>
              <a:buNone/>
            </a:pPr>
            <a:r>
              <a:rPr lang="en-IN" sz="1400" dirty="0"/>
              <a:t>int </a:t>
            </a:r>
            <a:r>
              <a:rPr lang="en-IN" sz="1400" dirty="0" err="1"/>
              <a:t>rodCut</a:t>
            </a:r>
            <a:r>
              <a:rPr lang="en-IN" sz="1400" dirty="0"/>
              <a:t>(int price[], int n)      // finds maximum profit</a:t>
            </a:r>
          </a:p>
          <a:p>
            <a:pPr marL="0" indent="0">
              <a:lnSpc>
                <a:spcPct val="100000"/>
              </a:lnSpc>
              <a:spcBef>
                <a:spcPts val="0"/>
              </a:spcBef>
              <a:buNone/>
            </a:pPr>
            <a:r>
              <a:rPr lang="en-IN" sz="1400" dirty="0"/>
              <a:t>{</a:t>
            </a:r>
          </a:p>
          <a:p>
            <a:pPr marL="0" indent="0">
              <a:lnSpc>
                <a:spcPct val="100000"/>
              </a:lnSpc>
              <a:spcBef>
                <a:spcPts val="0"/>
              </a:spcBef>
              <a:buNone/>
            </a:pPr>
            <a:r>
              <a:rPr lang="en-IN" sz="1400" dirty="0"/>
              <a:t>	int T[n + 1]; 	// T[</a:t>
            </a:r>
            <a:r>
              <a:rPr lang="en-IN" sz="1400" dirty="0" err="1"/>
              <a:t>i</a:t>
            </a:r>
            <a:r>
              <a:rPr lang="en-IN" sz="1400" dirty="0"/>
              <a:t>] stores maximum profit achieved from rod of length </a:t>
            </a:r>
            <a:r>
              <a:rPr lang="en-IN" sz="1400" dirty="0" err="1"/>
              <a:t>i</a:t>
            </a:r>
            <a:endParaRPr lang="en-IN" sz="1400" dirty="0"/>
          </a:p>
          <a:p>
            <a:pPr marL="0" indent="0">
              <a:lnSpc>
                <a:spcPct val="100000"/>
              </a:lnSpc>
              <a:spcBef>
                <a:spcPts val="0"/>
              </a:spcBef>
              <a:buNone/>
            </a:pPr>
            <a:r>
              <a:rPr lang="en-IN" sz="1400" dirty="0"/>
              <a:t>	for (int </a:t>
            </a:r>
            <a:r>
              <a:rPr lang="en-IN" sz="1400" dirty="0" err="1"/>
              <a:t>i</a:t>
            </a:r>
            <a:r>
              <a:rPr lang="en-IN" sz="1400" dirty="0"/>
              <a:t> = 0; </a:t>
            </a:r>
            <a:r>
              <a:rPr lang="en-IN" sz="1400" dirty="0" err="1"/>
              <a:t>i</a:t>
            </a:r>
            <a:r>
              <a:rPr lang="en-IN" sz="1400" dirty="0"/>
              <a:t> &lt;= n; </a:t>
            </a:r>
            <a:r>
              <a:rPr lang="en-IN" sz="1400" dirty="0" err="1"/>
              <a:t>i</a:t>
            </a:r>
            <a:r>
              <a:rPr lang="en-IN" sz="1400" dirty="0"/>
              <a:t>++) 	// initialize maximum profit to 0</a:t>
            </a:r>
          </a:p>
          <a:p>
            <a:pPr marL="0" indent="0">
              <a:lnSpc>
                <a:spcPct val="100000"/>
              </a:lnSpc>
              <a:spcBef>
                <a:spcPts val="0"/>
              </a:spcBef>
              <a:buNone/>
            </a:pPr>
            <a:r>
              <a:rPr lang="en-IN" sz="1400" dirty="0"/>
              <a:t>		T[</a:t>
            </a:r>
            <a:r>
              <a:rPr lang="en-IN" sz="1400" dirty="0" err="1"/>
              <a:t>i</a:t>
            </a:r>
            <a:r>
              <a:rPr lang="en-IN" sz="1400" dirty="0"/>
              <a:t>] = 0;</a:t>
            </a:r>
          </a:p>
          <a:p>
            <a:pPr marL="0" indent="0">
              <a:lnSpc>
                <a:spcPct val="100000"/>
              </a:lnSpc>
              <a:spcBef>
                <a:spcPts val="0"/>
              </a:spcBef>
              <a:buNone/>
            </a:pPr>
            <a:r>
              <a:rPr lang="en-IN" sz="1400" dirty="0"/>
              <a:t>	for (int </a:t>
            </a:r>
            <a:r>
              <a:rPr lang="en-IN" sz="1400" dirty="0" err="1"/>
              <a:t>i</a:t>
            </a:r>
            <a:r>
              <a:rPr lang="en-IN" sz="1400" dirty="0"/>
              <a:t> = 1; </a:t>
            </a:r>
            <a:r>
              <a:rPr lang="en-IN" sz="1400" dirty="0" err="1"/>
              <a:t>i</a:t>
            </a:r>
            <a:r>
              <a:rPr lang="en-IN" sz="1400" dirty="0"/>
              <a:t> &lt;= n; </a:t>
            </a:r>
            <a:r>
              <a:rPr lang="en-IN" sz="1400" dirty="0" err="1"/>
              <a:t>i</a:t>
            </a:r>
            <a:r>
              <a:rPr lang="en-IN" sz="1400" dirty="0"/>
              <a:t>++)  // consider rod of length </a:t>
            </a:r>
            <a:r>
              <a:rPr lang="en-IN" sz="1400" dirty="0" err="1"/>
              <a:t>i</a:t>
            </a:r>
            <a:endParaRPr lang="en-IN" sz="1400" dirty="0"/>
          </a:p>
          <a:p>
            <a:pPr marL="0" indent="0">
              <a:lnSpc>
                <a:spcPct val="100000"/>
              </a:lnSpc>
              <a:spcBef>
                <a:spcPts val="0"/>
              </a:spcBef>
              <a:buNone/>
            </a:pPr>
            <a:r>
              <a:rPr lang="en-IN" sz="1400" dirty="0"/>
              <a:t>	{</a:t>
            </a:r>
          </a:p>
          <a:p>
            <a:pPr marL="0" indent="0">
              <a:lnSpc>
                <a:spcPct val="100000"/>
              </a:lnSpc>
              <a:spcBef>
                <a:spcPts val="0"/>
              </a:spcBef>
              <a:buNone/>
            </a:pPr>
            <a:r>
              <a:rPr lang="en-IN" sz="1400" dirty="0"/>
              <a:t>		for (int j = 1; j &lt;= </a:t>
            </a:r>
            <a:r>
              <a:rPr lang="en-IN" sz="1400" dirty="0" err="1"/>
              <a:t>i</a:t>
            </a:r>
            <a:r>
              <a:rPr lang="en-IN" sz="1400" dirty="0"/>
              <a:t>; </a:t>
            </a:r>
            <a:r>
              <a:rPr lang="en-IN" sz="1400" dirty="0" err="1"/>
              <a:t>j++</a:t>
            </a:r>
            <a:r>
              <a:rPr lang="en-IN" sz="1400" dirty="0"/>
              <a:t>)      		// divide the length </a:t>
            </a:r>
            <a:r>
              <a:rPr lang="en-IN" sz="1400" dirty="0" err="1"/>
              <a:t>i</a:t>
            </a:r>
            <a:r>
              <a:rPr lang="en-IN" sz="1400" dirty="0"/>
              <a:t> into two rods of length j &amp; </a:t>
            </a:r>
            <a:r>
              <a:rPr lang="en-IN" sz="1400" dirty="0" err="1"/>
              <a:t>i</a:t>
            </a:r>
            <a:r>
              <a:rPr lang="en-IN" sz="1400" dirty="0"/>
              <a:t>-j each and take maximum</a:t>
            </a:r>
          </a:p>
          <a:p>
            <a:pPr marL="0" indent="0">
              <a:lnSpc>
                <a:spcPct val="100000"/>
              </a:lnSpc>
              <a:spcBef>
                <a:spcPts val="0"/>
              </a:spcBef>
              <a:buNone/>
            </a:pPr>
            <a:r>
              <a:rPr lang="en-IN" sz="1400" dirty="0"/>
              <a:t>			T[</a:t>
            </a:r>
            <a:r>
              <a:rPr lang="en-IN" sz="1400" dirty="0" err="1"/>
              <a:t>i</a:t>
            </a:r>
            <a:r>
              <a:rPr lang="en-IN" sz="1400" dirty="0"/>
              <a:t>] = max(T[</a:t>
            </a:r>
            <a:r>
              <a:rPr lang="en-IN" sz="1400" dirty="0" err="1"/>
              <a:t>i</a:t>
            </a:r>
            <a:r>
              <a:rPr lang="en-IN" sz="1400" dirty="0"/>
              <a:t>], price[j - 1] + T[</a:t>
            </a:r>
            <a:r>
              <a:rPr lang="en-IN" sz="1400" dirty="0" err="1"/>
              <a:t>i</a:t>
            </a:r>
            <a:r>
              <a:rPr lang="en-IN" sz="1400" dirty="0"/>
              <a:t> - j]);</a:t>
            </a:r>
          </a:p>
          <a:p>
            <a:pPr marL="0" indent="0">
              <a:lnSpc>
                <a:spcPct val="100000"/>
              </a:lnSpc>
              <a:spcBef>
                <a:spcPts val="0"/>
              </a:spcBef>
              <a:buNone/>
            </a:pPr>
            <a:r>
              <a:rPr lang="en-IN" sz="1400" dirty="0"/>
              <a:t>	}</a:t>
            </a:r>
          </a:p>
          <a:p>
            <a:pPr marL="0" indent="0">
              <a:lnSpc>
                <a:spcPct val="100000"/>
              </a:lnSpc>
              <a:spcBef>
                <a:spcPts val="0"/>
              </a:spcBef>
              <a:buNone/>
            </a:pPr>
            <a:r>
              <a:rPr lang="en-IN" sz="1400" dirty="0"/>
              <a:t>	return T[n];        // T[n] stores maximum profit achieved from rod of length n</a:t>
            </a:r>
          </a:p>
          <a:p>
            <a:pPr marL="0" indent="0">
              <a:lnSpc>
                <a:spcPct val="100000"/>
              </a:lnSpc>
              <a:spcBef>
                <a:spcPts val="0"/>
              </a:spcBef>
              <a:buNone/>
            </a:pPr>
            <a:r>
              <a:rPr lang="en-IN" sz="1400" dirty="0"/>
              <a:t>}</a:t>
            </a:r>
          </a:p>
          <a:p>
            <a:pPr marL="0" indent="0">
              <a:lnSpc>
                <a:spcPct val="100000"/>
              </a:lnSpc>
              <a:spcBef>
                <a:spcPts val="0"/>
              </a:spcBef>
              <a:buNone/>
            </a:pPr>
            <a:r>
              <a:rPr lang="en-IN" sz="1400" dirty="0"/>
              <a:t>int main()</a:t>
            </a:r>
          </a:p>
          <a:p>
            <a:pPr marL="0" indent="0">
              <a:lnSpc>
                <a:spcPct val="100000"/>
              </a:lnSpc>
              <a:spcBef>
                <a:spcPts val="0"/>
              </a:spcBef>
              <a:buNone/>
            </a:pPr>
            <a:r>
              <a:rPr lang="en-IN" sz="1400" dirty="0"/>
              <a:t>{</a:t>
            </a:r>
          </a:p>
          <a:p>
            <a:pPr marL="0" indent="0">
              <a:lnSpc>
                <a:spcPct val="100000"/>
              </a:lnSpc>
              <a:spcBef>
                <a:spcPts val="0"/>
              </a:spcBef>
              <a:buNone/>
            </a:pPr>
            <a:r>
              <a:rPr lang="en-IN" sz="1400" dirty="0"/>
              <a:t>	int price [] = { 2, 6, 9, 10, 11, 18, 18, 21 }; // prices for length 1 to </a:t>
            </a:r>
            <a:r>
              <a:rPr lang="en-IN" sz="1400" dirty="0" err="1"/>
              <a:t>n,here</a:t>
            </a:r>
            <a:r>
              <a:rPr lang="en-IN" sz="1400" dirty="0"/>
              <a:t> n=8</a:t>
            </a:r>
          </a:p>
          <a:p>
            <a:pPr marL="0" indent="0">
              <a:lnSpc>
                <a:spcPct val="100000"/>
              </a:lnSpc>
              <a:spcBef>
                <a:spcPts val="0"/>
              </a:spcBef>
              <a:buNone/>
            </a:pPr>
            <a:r>
              <a:rPr lang="en-IN" sz="1400" dirty="0"/>
              <a:t>	int </a:t>
            </a:r>
            <a:r>
              <a:rPr lang="en-IN" sz="1400" dirty="0" err="1"/>
              <a:t>rodlength</a:t>
            </a:r>
            <a:r>
              <a:rPr lang="en-IN" sz="1400" dirty="0"/>
              <a:t> = 6; // rod length</a:t>
            </a:r>
          </a:p>
          <a:p>
            <a:pPr marL="0" indent="0">
              <a:lnSpc>
                <a:spcPct val="100000"/>
              </a:lnSpc>
              <a:spcBef>
                <a:spcPts val="0"/>
              </a:spcBef>
              <a:buNone/>
            </a:pPr>
            <a:r>
              <a:rPr lang="en-IN" sz="1400" dirty="0"/>
              <a:t>	</a:t>
            </a:r>
            <a:r>
              <a:rPr lang="en-IN" sz="1400" dirty="0" err="1"/>
              <a:t>cout</a:t>
            </a:r>
            <a:r>
              <a:rPr lang="en-IN" sz="1400" dirty="0"/>
              <a:t> &lt;&lt; "Profit is " &lt;&lt; </a:t>
            </a:r>
            <a:r>
              <a:rPr lang="en-IN" sz="1400" dirty="0" err="1"/>
              <a:t>rodCut</a:t>
            </a:r>
            <a:r>
              <a:rPr lang="en-IN" sz="1400" dirty="0"/>
              <a:t>(price, </a:t>
            </a:r>
            <a:r>
              <a:rPr lang="en-IN" sz="1400" dirty="0" err="1"/>
              <a:t>rodlength</a:t>
            </a:r>
            <a:r>
              <a:rPr lang="en-IN" sz="1400" dirty="0"/>
              <a:t>);</a:t>
            </a:r>
          </a:p>
          <a:p>
            <a:pPr marL="0" indent="0">
              <a:lnSpc>
                <a:spcPct val="100000"/>
              </a:lnSpc>
              <a:spcBef>
                <a:spcPts val="0"/>
              </a:spcBef>
              <a:buNone/>
            </a:pPr>
            <a:r>
              <a:rPr lang="en-IN" sz="1400" dirty="0"/>
              <a:t>	return 0;</a:t>
            </a:r>
          </a:p>
          <a:p>
            <a:pPr marL="0" indent="0">
              <a:lnSpc>
                <a:spcPct val="100000"/>
              </a:lnSpc>
              <a:spcBef>
                <a:spcPts val="0"/>
              </a:spcBef>
              <a:buNone/>
            </a:pPr>
            <a:r>
              <a:rPr lang="en-IN" sz="1400" dirty="0"/>
              <a:t>}</a:t>
            </a:r>
          </a:p>
          <a:p>
            <a:pPr marL="0" indent="0">
              <a:lnSpc>
                <a:spcPct val="100000"/>
              </a:lnSpc>
              <a:spcBef>
                <a:spcPts val="0"/>
              </a:spcBef>
              <a:buNone/>
            </a:pPr>
            <a:endParaRPr lang="en-IN" sz="1200" dirty="0"/>
          </a:p>
          <a:p>
            <a:pPr marL="0" indent="0">
              <a:lnSpc>
                <a:spcPct val="100000"/>
              </a:lnSpc>
              <a:spcBef>
                <a:spcPts val="0"/>
              </a:spcBef>
              <a:buNone/>
            </a:pPr>
            <a:r>
              <a:rPr lang="en-IN" sz="1200" dirty="0"/>
              <a:t>	</a:t>
            </a:r>
          </a:p>
        </p:txBody>
      </p:sp>
    </p:spTree>
    <p:extLst>
      <p:ext uri="{BB962C8B-B14F-4D97-AF65-F5344CB8AC3E}">
        <p14:creationId xmlns:p14="http://schemas.microsoft.com/office/powerpoint/2010/main" val="278886534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5083B-CC27-4F1C-AD03-E3DBEC1C9E78}"/>
              </a:ext>
            </a:extLst>
          </p:cNvPr>
          <p:cNvSpPr>
            <a:spLocks noGrp="1"/>
          </p:cNvSpPr>
          <p:nvPr>
            <p:ph type="title"/>
          </p:nvPr>
        </p:nvSpPr>
        <p:spPr>
          <a:xfrm>
            <a:off x="1186601" y="1994471"/>
            <a:ext cx="7504638" cy="2470998"/>
          </a:xfrm>
        </p:spPr>
        <p:txBody>
          <a:bodyPr/>
          <a:lstStyle/>
          <a:p>
            <a:pPr algn="ctr"/>
            <a:r>
              <a:rPr lang="en-US" sz="8000" dirty="0"/>
              <a:t>Branch</a:t>
            </a:r>
            <a:br>
              <a:rPr lang="en-US" sz="8000" dirty="0"/>
            </a:br>
            <a:r>
              <a:rPr lang="en-US" sz="8000" dirty="0"/>
              <a:t>and</a:t>
            </a:r>
            <a:br>
              <a:rPr lang="en-US" sz="8000" dirty="0"/>
            </a:br>
            <a:r>
              <a:rPr lang="en-US" sz="8000" dirty="0"/>
              <a:t>bound</a:t>
            </a:r>
          </a:p>
        </p:txBody>
      </p:sp>
      <p:pic>
        <p:nvPicPr>
          <p:cNvPr id="19" name="Picture Placeholder 18" descr="decorative element">
            <a:extLst>
              <a:ext uri="{FF2B5EF4-FFF2-40B4-BE49-F238E27FC236}">
                <a16:creationId xmlns:a16="http://schemas.microsoft.com/office/drawing/2014/main" id="{78E3D4B9-3B79-3A44-BAC1-8FEE23274B97}"/>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a:stretch>
            <a:fillRect/>
          </a:stretch>
        </p:blipFill>
        <p:spPr>
          <a:xfrm>
            <a:off x="9982056" y="0"/>
            <a:ext cx="2209944" cy="6333870"/>
          </a:xfrm>
        </p:spPr>
      </p:pic>
      <p:sp>
        <p:nvSpPr>
          <p:cNvPr id="6" name="Slide Number Placeholder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a:lstStyle/>
          <a:p>
            <a:fld id="{19B51A1E-902D-48AF-9020-955120F399B6}" type="slidenum">
              <a:rPr lang="en-US" smtClean="0"/>
              <a:pPr/>
              <a:t>37</a:t>
            </a:fld>
            <a:endParaRPr lang="en-US" dirty="0"/>
          </a:p>
        </p:txBody>
      </p:sp>
      <p:sp>
        <p:nvSpPr>
          <p:cNvPr id="7" name="Rectangle 6">
            <a:extLst>
              <a:ext uri="{FF2B5EF4-FFF2-40B4-BE49-F238E27FC236}">
                <a16:creationId xmlns:a16="http://schemas.microsoft.com/office/drawing/2014/main" id="{A38920AE-C9FF-413E-B713-E546E7A60EFD}"/>
              </a:ext>
            </a:extLst>
          </p:cNvPr>
          <p:cNvSpPr/>
          <p:nvPr/>
        </p:nvSpPr>
        <p:spPr>
          <a:xfrm>
            <a:off x="10049522" y="637298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59073600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4BB625-C2E8-474B-BC61-1AE4C1CCFE4C}"/>
              </a:ext>
            </a:extLst>
          </p:cNvPr>
          <p:cNvSpPr>
            <a:spLocks noGrp="1"/>
          </p:cNvSpPr>
          <p:nvPr>
            <p:ph sz="half" idx="1"/>
          </p:nvPr>
        </p:nvSpPr>
        <p:spPr>
          <a:xfrm>
            <a:off x="431800" y="1400628"/>
            <a:ext cx="9348808" cy="5127494"/>
          </a:xfrm>
        </p:spPr>
        <p:txBody>
          <a:bodyPr/>
          <a:lstStyle/>
          <a:p>
            <a:pPr algn="just"/>
            <a:r>
              <a:rPr lang="en-IN" sz="2800" dirty="0"/>
              <a:t>It is an algorithm generally used for solving combinatorial optimization problems and only minimization problems.</a:t>
            </a:r>
          </a:p>
          <a:p>
            <a:pPr algn="just"/>
            <a:r>
              <a:rPr lang="en-IN" sz="2800" dirty="0"/>
              <a:t>These problems are typically exponential in terms of time complexity and may require exploring all possible permutations in worst case. </a:t>
            </a:r>
          </a:p>
          <a:p>
            <a:pPr algn="just"/>
            <a:r>
              <a:rPr lang="en-IN" sz="2800" dirty="0"/>
              <a:t>It is similar to backtracking in the sense that it also uses state space tree for solving a problem,</a:t>
            </a:r>
          </a:p>
          <a:p>
            <a:pPr algn="just"/>
            <a:r>
              <a:rPr lang="en-IN" sz="2800" dirty="0"/>
              <a:t>In graph traversals it uses BFS approach instead of DFS.</a:t>
            </a:r>
          </a:p>
          <a:p>
            <a:pPr algn="just"/>
            <a:endParaRPr lang="en-IN" sz="2800" dirty="0"/>
          </a:p>
        </p:txBody>
      </p:sp>
      <p:sp>
        <p:nvSpPr>
          <p:cNvPr id="3" name="Slide Number Placeholder 2">
            <a:extLst>
              <a:ext uri="{FF2B5EF4-FFF2-40B4-BE49-F238E27FC236}">
                <a16:creationId xmlns:a16="http://schemas.microsoft.com/office/drawing/2014/main" id="{20AF5C79-C97E-48B7-9B44-B263A97CE2EB}"/>
              </a:ext>
            </a:extLst>
          </p:cNvPr>
          <p:cNvSpPr>
            <a:spLocks noGrp="1"/>
          </p:cNvSpPr>
          <p:nvPr>
            <p:ph type="sldNum" sz="quarter" idx="34"/>
          </p:nvPr>
        </p:nvSpPr>
        <p:spPr/>
        <p:txBody>
          <a:bodyPr/>
          <a:lstStyle/>
          <a:p>
            <a:fld id="{19B51A1E-902D-48AF-9020-955120F399B6}" type="slidenum">
              <a:rPr lang="en-US" noProof="0" smtClean="0"/>
              <a:pPr/>
              <a:t>38</a:t>
            </a:fld>
            <a:endParaRPr lang="en-US" noProof="0" dirty="0"/>
          </a:p>
        </p:txBody>
      </p:sp>
      <p:sp>
        <p:nvSpPr>
          <p:cNvPr id="5" name="Title 4">
            <a:extLst>
              <a:ext uri="{FF2B5EF4-FFF2-40B4-BE49-F238E27FC236}">
                <a16:creationId xmlns:a16="http://schemas.microsoft.com/office/drawing/2014/main" id="{3F1DA97F-6413-4B1B-BEED-51DD4C421E94}"/>
              </a:ext>
            </a:extLst>
          </p:cNvPr>
          <p:cNvSpPr>
            <a:spLocks noGrp="1"/>
          </p:cNvSpPr>
          <p:nvPr>
            <p:ph type="title"/>
          </p:nvPr>
        </p:nvSpPr>
        <p:spPr/>
        <p:txBody>
          <a:bodyPr/>
          <a:lstStyle/>
          <a:p>
            <a:r>
              <a:rPr lang="en-IN" dirty="0"/>
              <a:t>INTRODUCTION</a:t>
            </a:r>
          </a:p>
        </p:txBody>
      </p:sp>
      <p:sp>
        <p:nvSpPr>
          <p:cNvPr id="6" name="Text Placeholder 5">
            <a:extLst>
              <a:ext uri="{FF2B5EF4-FFF2-40B4-BE49-F238E27FC236}">
                <a16:creationId xmlns:a16="http://schemas.microsoft.com/office/drawing/2014/main" id="{72CA40CE-AD2D-4557-AE11-11B750FCD124}"/>
              </a:ext>
            </a:extLst>
          </p:cNvPr>
          <p:cNvSpPr>
            <a:spLocks noGrp="1"/>
          </p:cNvSpPr>
          <p:nvPr>
            <p:ph type="body" sz="quarter" idx="32"/>
          </p:nvPr>
        </p:nvSpPr>
        <p:spPr>
          <a:xfrm>
            <a:off x="431800" y="952314"/>
            <a:ext cx="6895900" cy="360000"/>
          </a:xfrm>
        </p:spPr>
        <p:txBody>
          <a:bodyPr/>
          <a:lstStyle/>
          <a:p>
            <a:r>
              <a:rPr lang="en-IN" sz="2400" dirty="0"/>
              <a:t>What is it?</a:t>
            </a:r>
          </a:p>
        </p:txBody>
      </p:sp>
      <p:sp>
        <p:nvSpPr>
          <p:cNvPr id="9" name="Rectangle 8">
            <a:extLst>
              <a:ext uri="{FF2B5EF4-FFF2-40B4-BE49-F238E27FC236}">
                <a16:creationId xmlns:a16="http://schemas.microsoft.com/office/drawing/2014/main" id="{E4557530-4D0B-4678-B7DD-81583EB20B44}"/>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99FE5089-3D16-4CFB-A63A-C53FCAF6E688}"/>
              </a:ext>
            </a:extLst>
          </p:cNvPr>
          <p:cNvSpPr txBox="1"/>
          <p:nvPr/>
        </p:nvSpPr>
        <p:spPr>
          <a:xfrm>
            <a:off x="10049522" y="1512000"/>
            <a:ext cx="1929118" cy="3416320"/>
          </a:xfrm>
          <a:prstGeom prst="rect">
            <a:avLst/>
          </a:prstGeom>
          <a:noFill/>
        </p:spPr>
        <p:txBody>
          <a:bodyPr wrap="square" rtlCol="0">
            <a:spAutoFit/>
          </a:bodyPr>
          <a:lstStyle/>
          <a:p>
            <a:pPr algn="just"/>
            <a:r>
              <a:rPr lang="en-IN" b="1" dirty="0"/>
              <a:t>State space tree </a:t>
            </a:r>
            <a:r>
              <a:rPr lang="en-IN" dirty="0"/>
              <a:t>is a </a:t>
            </a:r>
            <a:r>
              <a:rPr lang="en-IN" b="1" dirty="0"/>
              <a:t>tree</a:t>
            </a:r>
            <a:r>
              <a:rPr lang="en-IN" dirty="0"/>
              <a:t> constructed from all of the possible </a:t>
            </a:r>
            <a:r>
              <a:rPr lang="en-IN" b="1" dirty="0"/>
              <a:t>states</a:t>
            </a:r>
            <a:r>
              <a:rPr lang="en-IN" dirty="0"/>
              <a:t>  of the problem as nodes connected via </a:t>
            </a:r>
            <a:r>
              <a:rPr lang="en-IN" b="1" dirty="0"/>
              <a:t>state</a:t>
            </a:r>
            <a:r>
              <a:rPr lang="en-IN" dirty="0"/>
              <a:t> transitions from some initial </a:t>
            </a:r>
            <a:r>
              <a:rPr lang="en-IN" b="1" dirty="0"/>
              <a:t>state</a:t>
            </a:r>
            <a:r>
              <a:rPr lang="en-IN" dirty="0"/>
              <a:t> as root to some terminal </a:t>
            </a:r>
            <a:r>
              <a:rPr lang="en-IN" b="1" dirty="0"/>
              <a:t>state</a:t>
            </a:r>
            <a:r>
              <a:rPr lang="en-IN" dirty="0"/>
              <a:t> as leaf</a:t>
            </a:r>
            <a:endParaRPr lang="en-IN" sz="2000" dirty="0">
              <a:solidFill>
                <a:schemeClr val="accent4">
                  <a:lumMod val="75000"/>
                </a:schemeClr>
              </a:solidFill>
            </a:endParaRPr>
          </a:p>
        </p:txBody>
      </p:sp>
    </p:spTree>
    <p:extLst>
      <p:ext uri="{BB962C8B-B14F-4D97-AF65-F5344CB8AC3E}">
        <p14:creationId xmlns:p14="http://schemas.microsoft.com/office/powerpoint/2010/main" val="394972971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Problem Statement</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39</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31800" y="1117601"/>
            <a:ext cx="9198000" cy="5073650"/>
          </a:xfrm>
        </p:spPr>
        <p:txBody>
          <a:bodyPr/>
          <a:lstStyle/>
          <a:p>
            <a:pPr marL="0" indent="0" algn="ctr">
              <a:buNone/>
            </a:pPr>
            <a:r>
              <a:rPr lang="en-IN" sz="3200" b="1" u="sng" dirty="0"/>
              <a:t>0-1 KNAPSACK PROBLEM</a:t>
            </a:r>
          </a:p>
          <a:p>
            <a:pPr marL="0" indent="0" algn="just">
              <a:buNone/>
            </a:pPr>
            <a:endParaRPr lang="en-IN" sz="3200" dirty="0"/>
          </a:p>
          <a:p>
            <a:pPr marL="0" indent="0" algn="just">
              <a:buNone/>
            </a:pPr>
            <a:r>
              <a:rPr lang="en-IN" sz="3200" dirty="0"/>
              <a:t>Given two integer arrays </a:t>
            </a:r>
            <a:r>
              <a:rPr lang="en-IN" sz="3200" dirty="0" err="1"/>
              <a:t>val</a:t>
            </a:r>
            <a:r>
              <a:rPr lang="en-IN" sz="3200" dirty="0"/>
              <a:t>[0..n-1] and </a:t>
            </a:r>
            <a:r>
              <a:rPr lang="en-IN" sz="3200" dirty="0" err="1"/>
              <a:t>wt</a:t>
            </a:r>
            <a:r>
              <a:rPr lang="en-IN" sz="3200" dirty="0"/>
              <a:t>[0..n-1] that represent values and weights associated with n items respectively. Find out the maximum value subset of </a:t>
            </a:r>
            <a:r>
              <a:rPr lang="en-IN" sz="3200" dirty="0" err="1"/>
              <a:t>val</a:t>
            </a:r>
            <a:r>
              <a:rPr lang="en-IN" sz="3200" dirty="0"/>
              <a:t>[] such that sum of the weights of this subset is smaller than or equal to Knapsack capacity W.</a:t>
            </a:r>
            <a:br>
              <a:rPr lang="en-IN" sz="3200" dirty="0"/>
            </a:br>
            <a:endParaRPr lang="en-IN" sz="3200" dirty="0"/>
          </a:p>
        </p:txBody>
      </p:sp>
    </p:spTree>
    <p:extLst>
      <p:ext uri="{BB962C8B-B14F-4D97-AF65-F5344CB8AC3E}">
        <p14:creationId xmlns:p14="http://schemas.microsoft.com/office/powerpoint/2010/main" val="421426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4BB625-C2E8-474B-BC61-1AE4C1CCFE4C}"/>
              </a:ext>
            </a:extLst>
          </p:cNvPr>
          <p:cNvSpPr>
            <a:spLocks noGrp="1"/>
          </p:cNvSpPr>
          <p:nvPr>
            <p:ph sz="half" idx="1"/>
          </p:nvPr>
        </p:nvSpPr>
        <p:spPr>
          <a:xfrm>
            <a:off x="431800" y="1512000"/>
            <a:ext cx="9131100" cy="4684614"/>
          </a:xfrm>
        </p:spPr>
        <p:txBody>
          <a:bodyPr/>
          <a:lstStyle/>
          <a:p>
            <a:pPr algn="just"/>
            <a:r>
              <a:rPr lang="en-IN" sz="2600" dirty="0">
                <a:solidFill>
                  <a:schemeClr val="tx1"/>
                </a:solidFill>
              </a:rPr>
              <a:t>A Strategy to solve large problems by :-</a:t>
            </a:r>
          </a:p>
          <a:p>
            <a:pPr marL="0" indent="0" algn="just">
              <a:buNone/>
            </a:pPr>
            <a:r>
              <a:rPr lang="en-IN" sz="2600" dirty="0">
                <a:solidFill>
                  <a:schemeClr val="tx1"/>
                </a:solidFill>
              </a:rPr>
              <a:t>     1. Breaking the problem into smaller sub-problems</a:t>
            </a:r>
          </a:p>
          <a:p>
            <a:pPr marL="0" indent="0" algn="just">
              <a:buNone/>
            </a:pPr>
            <a:r>
              <a:rPr lang="en-IN" sz="2600" dirty="0">
                <a:solidFill>
                  <a:schemeClr val="tx1"/>
                </a:solidFill>
              </a:rPr>
              <a:t>     2. Solving the sub-problems, and</a:t>
            </a:r>
          </a:p>
          <a:p>
            <a:pPr marL="0" indent="0" algn="just">
              <a:buNone/>
            </a:pPr>
            <a:r>
              <a:rPr lang="en-IN" sz="2600" dirty="0">
                <a:solidFill>
                  <a:schemeClr val="tx1"/>
                </a:solidFill>
              </a:rPr>
              <a:t>     3. Combining them to get the desired output.</a:t>
            </a:r>
          </a:p>
          <a:p>
            <a:pPr algn="just"/>
            <a:endParaRPr lang="en-IN" sz="2600" dirty="0">
              <a:solidFill>
                <a:schemeClr val="tx1"/>
              </a:solidFill>
            </a:endParaRPr>
          </a:p>
          <a:p>
            <a:pPr algn="just"/>
            <a:r>
              <a:rPr lang="en-IN" sz="2600" dirty="0">
                <a:solidFill>
                  <a:schemeClr val="tx1"/>
                </a:solidFill>
              </a:rPr>
              <a:t>D&amp;C algorithms are mainly solved with the help of recursions.</a:t>
            </a:r>
          </a:p>
          <a:p>
            <a:pPr marL="0" indent="0">
              <a:buNone/>
            </a:pPr>
            <a:endParaRPr lang="en-IN" sz="2400" dirty="0"/>
          </a:p>
          <a:p>
            <a:endParaRPr lang="en-IN" sz="2400" dirty="0"/>
          </a:p>
        </p:txBody>
      </p:sp>
      <p:sp>
        <p:nvSpPr>
          <p:cNvPr id="3" name="Slide Number Placeholder 2">
            <a:extLst>
              <a:ext uri="{FF2B5EF4-FFF2-40B4-BE49-F238E27FC236}">
                <a16:creationId xmlns:a16="http://schemas.microsoft.com/office/drawing/2014/main" id="{20AF5C79-C97E-48B7-9B44-B263A97CE2EB}"/>
              </a:ext>
            </a:extLst>
          </p:cNvPr>
          <p:cNvSpPr>
            <a:spLocks noGrp="1"/>
          </p:cNvSpPr>
          <p:nvPr>
            <p:ph type="sldNum" sz="quarter" idx="34"/>
          </p:nvPr>
        </p:nvSpPr>
        <p:spPr/>
        <p:txBody>
          <a:bodyPr/>
          <a:lstStyle/>
          <a:p>
            <a:fld id="{19B51A1E-902D-48AF-9020-955120F399B6}" type="slidenum">
              <a:rPr lang="en-US" noProof="0" smtClean="0"/>
              <a:pPr/>
              <a:t>4</a:t>
            </a:fld>
            <a:endParaRPr lang="en-US" noProof="0" dirty="0"/>
          </a:p>
        </p:txBody>
      </p:sp>
      <p:sp>
        <p:nvSpPr>
          <p:cNvPr id="5" name="Title 4">
            <a:extLst>
              <a:ext uri="{FF2B5EF4-FFF2-40B4-BE49-F238E27FC236}">
                <a16:creationId xmlns:a16="http://schemas.microsoft.com/office/drawing/2014/main" id="{3F1DA97F-6413-4B1B-BEED-51DD4C421E94}"/>
              </a:ext>
            </a:extLst>
          </p:cNvPr>
          <p:cNvSpPr>
            <a:spLocks noGrp="1"/>
          </p:cNvSpPr>
          <p:nvPr>
            <p:ph type="title"/>
          </p:nvPr>
        </p:nvSpPr>
        <p:spPr/>
        <p:txBody>
          <a:bodyPr/>
          <a:lstStyle/>
          <a:p>
            <a:r>
              <a:rPr lang="en-IN" dirty="0"/>
              <a:t>INTRODUCTION</a:t>
            </a:r>
          </a:p>
        </p:txBody>
      </p:sp>
      <p:sp>
        <p:nvSpPr>
          <p:cNvPr id="6" name="Text Placeholder 5">
            <a:extLst>
              <a:ext uri="{FF2B5EF4-FFF2-40B4-BE49-F238E27FC236}">
                <a16:creationId xmlns:a16="http://schemas.microsoft.com/office/drawing/2014/main" id="{72CA40CE-AD2D-4557-AE11-11B750FCD124}"/>
              </a:ext>
            </a:extLst>
          </p:cNvPr>
          <p:cNvSpPr>
            <a:spLocks noGrp="1"/>
          </p:cNvSpPr>
          <p:nvPr>
            <p:ph type="body" sz="quarter" idx="32"/>
          </p:nvPr>
        </p:nvSpPr>
        <p:spPr/>
        <p:txBody>
          <a:bodyPr/>
          <a:lstStyle/>
          <a:p>
            <a:r>
              <a:rPr lang="en-IN" sz="2400" dirty="0"/>
              <a:t>What is it?</a:t>
            </a:r>
          </a:p>
        </p:txBody>
      </p:sp>
      <p:sp>
        <p:nvSpPr>
          <p:cNvPr id="9" name="Rectangle 8">
            <a:extLst>
              <a:ext uri="{FF2B5EF4-FFF2-40B4-BE49-F238E27FC236}">
                <a16:creationId xmlns:a16="http://schemas.microsoft.com/office/drawing/2014/main" id="{E4557530-4D0B-4678-B7DD-81583EB20B44}"/>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2687085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1491-8CBE-448E-977B-FF33B54956EB}"/>
              </a:ext>
            </a:extLst>
          </p:cNvPr>
          <p:cNvSpPr>
            <a:spLocks noGrp="1"/>
          </p:cNvSpPr>
          <p:nvPr>
            <p:ph type="title"/>
          </p:nvPr>
        </p:nvSpPr>
        <p:spPr/>
        <p:txBody>
          <a:bodyPr/>
          <a:lstStyle/>
          <a:p>
            <a:r>
              <a:rPr lang="en-IN" dirty="0"/>
              <a:t>SOLUTION  APPROACH </a:t>
            </a:r>
          </a:p>
        </p:txBody>
      </p:sp>
      <p:sp>
        <p:nvSpPr>
          <p:cNvPr id="7" name="Text Placeholder 6">
            <a:extLst>
              <a:ext uri="{FF2B5EF4-FFF2-40B4-BE49-F238E27FC236}">
                <a16:creationId xmlns:a16="http://schemas.microsoft.com/office/drawing/2014/main" id="{73B78CFA-12D0-42E0-B731-E4FFEF42D9ED}"/>
              </a:ext>
            </a:extLst>
          </p:cNvPr>
          <p:cNvSpPr>
            <a:spLocks noGrp="1"/>
          </p:cNvSpPr>
          <p:nvPr>
            <p:ph type="body" sz="quarter" idx="12"/>
          </p:nvPr>
        </p:nvSpPr>
        <p:spPr>
          <a:xfrm>
            <a:off x="431800" y="1074821"/>
            <a:ext cx="9198000" cy="5116429"/>
          </a:xfrm>
        </p:spPr>
        <p:txBody>
          <a:bodyPr/>
          <a:lstStyle/>
          <a:p>
            <a:pPr algn="just" fontAlgn="base"/>
            <a:r>
              <a:rPr lang="en-IN" sz="2800" dirty="0"/>
              <a:t>Sort all items in decreasing order of ratio of value per unit weight so that an upper bound can be computed using Greedy Approach.</a:t>
            </a:r>
          </a:p>
          <a:p>
            <a:pPr algn="just" fontAlgn="base"/>
            <a:r>
              <a:rPr lang="en-IN" sz="2800" dirty="0"/>
              <a:t>Initialize maximum profit, </a:t>
            </a:r>
            <a:r>
              <a:rPr lang="en-IN" sz="2800" dirty="0" err="1"/>
              <a:t>maxProfit</a:t>
            </a:r>
            <a:r>
              <a:rPr lang="en-IN" sz="2800" dirty="0"/>
              <a:t> = 0</a:t>
            </a:r>
          </a:p>
          <a:p>
            <a:pPr algn="just" fontAlgn="base"/>
            <a:r>
              <a:rPr lang="en-IN" sz="2800" dirty="0"/>
              <a:t>Create an empty queue, Q.</a:t>
            </a:r>
          </a:p>
          <a:p>
            <a:pPr algn="just" fontAlgn="base"/>
            <a:r>
              <a:rPr lang="en-IN" sz="2800" dirty="0"/>
              <a:t>Create a dummy node of decision tree and enqueue it to Q. Profit and weight of dummy node are 0.</a:t>
            </a:r>
          </a:p>
          <a:p>
            <a:endParaRPr lang="en-IN" dirty="0"/>
          </a:p>
        </p:txBody>
      </p:sp>
      <p:sp>
        <p:nvSpPr>
          <p:cNvPr id="8" name="Slide Number Placeholder 7">
            <a:extLst>
              <a:ext uri="{FF2B5EF4-FFF2-40B4-BE49-F238E27FC236}">
                <a16:creationId xmlns:a16="http://schemas.microsoft.com/office/drawing/2014/main" id="{E3DD4C7A-8C92-4DE7-85B5-15DE55ED57DB}"/>
              </a:ext>
            </a:extLst>
          </p:cNvPr>
          <p:cNvSpPr>
            <a:spLocks noGrp="1"/>
          </p:cNvSpPr>
          <p:nvPr>
            <p:ph type="sldNum" sz="quarter" idx="33"/>
          </p:nvPr>
        </p:nvSpPr>
        <p:spPr/>
        <p:txBody>
          <a:bodyPr/>
          <a:lstStyle/>
          <a:p>
            <a:fld id="{19B51A1E-902D-48AF-9020-955120F399B6}" type="slidenum">
              <a:rPr lang="en-US" noProof="0" smtClean="0"/>
              <a:pPr/>
              <a:t>40</a:t>
            </a:fld>
            <a:endParaRPr lang="en-US" noProof="0" dirty="0"/>
          </a:p>
        </p:txBody>
      </p:sp>
      <p:sp>
        <p:nvSpPr>
          <p:cNvPr id="5" name="Rectangle 4">
            <a:extLst>
              <a:ext uri="{FF2B5EF4-FFF2-40B4-BE49-F238E27FC236}">
                <a16:creationId xmlns:a16="http://schemas.microsoft.com/office/drawing/2014/main" id="{6731FC6A-BF10-4428-A40F-0698E3CC487E}"/>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3293640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1491-8CBE-448E-977B-FF33B54956EB}"/>
              </a:ext>
            </a:extLst>
          </p:cNvPr>
          <p:cNvSpPr>
            <a:spLocks noGrp="1"/>
          </p:cNvSpPr>
          <p:nvPr>
            <p:ph type="title"/>
          </p:nvPr>
        </p:nvSpPr>
        <p:spPr/>
        <p:txBody>
          <a:bodyPr/>
          <a:lstStyle/>
          <a:p>
            <a:r>
              <a:rPr lang="en-IN" dirty="0"/>
              <a:t>SOLUTION  APPROACH </a:t>
            </a:r>
          </a:p>
        </p:txBody>
      </p:sp>
      <p:sp>
        <p:nvSpPr>
          <p:cNvPr id="7" name="Text Placeholder 6">
            <a:extLst>
              <a:ext uri="{FF2B5EF4-FFF2-40B4-BE49-F238E27FC236}">
                <a16:creationId xmlns:a16="http://schemas.microsoft.com/office/drawing/2014/main" id="{73B78CFA-12D0-42E0-B731-E4FFEF42D9ED}"/>
              </a:ext>
            </a:extLst>
          </p:cNvPr>
          <p:cNvSpPr>
            <a:spLocks noGrp="1"/>
          </p:cNvSpPr>
          <p:nvPr>
            <p:ph type="body" sz="quarter" idx="12"/>
          </p:nvPr>
        </p:nvSpPr>
        <p:spPr>
          <a:xfrm>
            <a:off x="431800" y="1074821"/>
            <a:ext cx="9198000" cy="5116429"/>
          </a:xfrm>
        </p:spPr>
        <p:txBody>
          <a:bodyPr/>
          <a:lstStyle/>
          <a:p>
            <a:pPr algn="just" fontAlgn="base"/>
            <a:r>
              <a:rPr lang="en-IN" sz="2800" dirty="0"/>
              <a:t>Do following while Q is not empty.</a:t>
            </a:r>
          </a:p>
          <a:p>
            <a:pPr lvl="1" algn="just" fontAlgn="base"/>
            <a:r>
              <a:rPr lang="en-IN" sz="2800" dirty="0"/>
              <a:t>Extract an item from Q. Let the extracted item be u.</a:t>
            </a:r>
          </a:p>
          <a:p>
            <a:pPr lvl="1" algn="just" fontAlgn="base"/>
            <a:r>
              <a:rPr lang="en-IN" sz="2800" dirty="0"/>
              <a:t>Compute profit of next level node. If the profit is more than </a:t>
            </a:r>
            <a:r>
              <a:rPr lang="en-IN" sz="2800" dirty="0" err="1"/>
              <a:t>maxProfit</a:t>
            </a:r>
            <a:r>
              <a:rPr lang="en-IN" sz="2800" dirty="0"/>
              <a:t>, then update </a:t>
            </a:r>
            <a:r>
              <a:rPr lang="en-IN" sz="2800" dirty="0" err="1"/>
              <a:t>maxProfit</a:t>
            </a:r>
            <a:r>
              <a:rPr lang="en-IN" sz="2800" dirty="0"/>
              <a:t>.</a:t>
            </a:r>
          </a:p>
          <a:p>
            <a:pPr lvl="1" algn="just" fontAlgn="base"/>
            <a:r>
              <a:rPr lang="en-IN" sz="2800" dirty="0"/>
              <a:t>Compute bound of next level node. If bound is more than </a:t>
            </a:r>
            <a:r>
              <a:rPr lang="en-IN" sz="2800" dirty="0" err="1"/>
              <a:t>maxProfit</a:t>
            </a:r>
            <a:r>
              <a:rPr lang="en-IN" sz="2800" dirty="0"/>
              <a:t>, then add next level node to Q.</a:t>
            </a:r>
          </a:p>
          <a:p>
            <a:pPr lvl="1" algn="just" fontAlgn="base"/>
            <a:r>
              <a:rPr lang="en-IN" sz="2800" dirty="0"/>
              <a:t>Consider the case when next level node is not considered as part of solution and add a node to queue with level as next, but weight and profit without considering next level nodes.</a:t>
            </a:r>
          </a:p>
          <a:p>
            <a:endParaRPr lang="en-IN" dirty="0"/>
          </a:p>
        </p:txBody>
      </p:sp>
      <p:sp>
        <p:nvSpPr>
          <p:cNvPr id="8" name="Slide Number Placeholder 7">
            <a:extLst>
              <a:ext uri="{FF2B5EF4-FFF2-40B4-BE49-F238E27FC236}">
                <a16:creationId xmlns:a16="http://schemas.microsoft.com/office/drawing/2014/main" id="{E3DD4C7A-8C92-4DE7-85B5-15DE55ED57DB}"/>
              </a:ext>
            </a:extLst>
          </p:cNvPr>
          <p:cNvSpPr>
            <a:spLocks noGrp="1"/>
          </p:cNvSpPr>
          <p:nvPr>
            <p:ph type="sldNum" sz="quarter" idx="33"/>
          </p:nvPr>
        </p:nvSpPr>
        <p:spPr/>
        <p:txBody>
          <a:bodyPr/>
          <a:lstStyle/>
          <a:p>
            <a:fld id="{19B51A1E-902D-48AF-9020-955120F399B6}" type="slidenum">
              <a:rPr lang="en-US" noProof="0" smtClean="0"/>
              <a:pPr/>
              <a:t>41</a:t>
            </a:fld>
            <a:endParaRPr lang="en-US" noProof="0" dirty="0"/>
          </a:p>
        </p:txBody>
      </p:sp>
      <p:sp>
        <p:nvSpPr>
          <p:cNvPr id="5" name="Rectangle 4">
            <a:extLst>
              <a:ext uri="{FF2B5EF4-FFF2-40B4-BE49-F238E27FC236}">
                <a16:creationId xmlns:a16="http://schemas.microsoft.com/office/drawing/2014/main" id="{2D5A8A60-A132-4A0A-A047-F7A200AC6CC1}"/>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4861542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CODE</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42</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32000" y="958788"/>
            <a:ext cx="9198000" cy="5134807"/>
          </a:xfrm>
        </p:spPr>
        <p:txBody>
          <a:bodyPr/>
          <a:lstStyle/>
          <a:p>
            <a:pPr marL="0" lvl="0" indent="0" eaLnBrk="0" fontAlgn="base" hangingPunct="0">
              <a:lnSpc>
                <a:spcPct val="100000"/>
              </a:lnSpc>
              <a:spcBef>
                <a:spcPct val="0"/>
              </a:spcBef>
              <a:spcAft>
                <a:spcPct val="0"/>
              </a:spcAft>
              <a:buNone/>
            </a:pPr>
            <a:r>
              <a:rPr lang="en-US" altLang="en-US" sz="1200" dirty="0">
                <a:solidFill>
                  <a:srgbClr val="00B050"/>
                </a:solidFill>
                <a:latin typeface="Consolas" panose="020B0609020204030204" pitchFamily="49" charset="0"/>
              </a:rPr>
              <a:t>// Structure for Item which store weight and corresponding value of Item</a:t>
            </a:r>
            <a:endParaRPr lang="en-IN" sz="1200" dirty="0">
              <a:solidFill>
                <a:srgbClr val="00B050"/>
              </a:solidFill>
            </a:endParaRPr>
          </a:p>
          <a:p>
            <a:pPr marL="0" lvl="0" indent="0" eaLnBrk="0" fontAlgn="base" hangingPunct="0">
              <a:lnSpc>
                <a:spcPct val="100000"/>
              </a:lnSpc>
              <a:spcBef>
                <a:spcPct val="0"/>
              </a:spcBef>
              <a:spcAft>
                <a:spcPct val="0"/>
              </a:spcAft>
              <a:buNone/>
            </a:pPr>
            <a:r>
              <a:rPr lang="en-IN" sz="1200" dirty="0"/>
              <a:t>struct Item</a:t>
            </a:r>
          </a:p>
          <a:p>
            <a:pPr marL="0" indent="0">
              <a:lnSpc>
                <a:spcPct val="100000"/>
              </a:lnSpc>
              <a:spcBef>
                <a:spcPts val="0"/>
              </a:spcBef>
              <a:buNone/>
            </a:pPr>
            <a:r>
              <a:rPr lang="en-IN" sz="1200" dirty="0"/>
              <a:t>{</a:t>
            </a:r>
          </a:p>
          <a:p>
            <a:pPr marL="0" indent="0">
              <a:lnSpc>
                <a:spcPct val="100000"/>
              </a:lnSpc>
              <a:spcBef>
                <a:spcPts val="0"/>
              </a:spcBef>
              <a:buNone/>
            </a:pPr>
            <a:r>
              <a:rPr lang="en-IN" sz="1200" dirty="0"/>
              <a:t>	float weight;</a:t>
            </a:r>
          </a:p>
          <a:p>
            <a:pPr marL="0" indent="0">
              <a:lnSpc>
                <a:spcPct val="100000"/>
              </a:lnSpc>
              <a:spcBef>
                <a:spcPts val="0"/>
              </a:spcBef>
              <a:buNone/>
            </a:pPr>
            <a:r>
              <a:rPr lang="en-IN" sz="1200" dirty="0"/>
              <a:t>	int value;</a:t>
            </a:r>
          </a:p>
          <a:p>
            <a:pPr marL="0" indent="0">
              <a:lnSpc>
                <a:spcPct val="100000"/>
              </a:lnSpc>
              <a:spcBef>
                <a:spcPts val="0"/>
              </a:spcBef>
              <a:buNone/>
            </a:pPr>
            <a:r>
              <a:rPr lang="en-IN" sz="1200" dirty="0"/>
              <a:t>};</a:t>
            </a:r>
          </a:p>
          <a:p>
            <a:pPr marL="0" lvl="0" indent="0" eaLnBrk="0" fontAlgn="base" hangingPunct="0">
              <a:lnSpc>
                <a:spcPct val="100000"/>
              </a:lnSpc>
              <a:spcBef>
                <a:spcPct val="0"/>
              </a:spcBef>
              <a:spcAft>
                <a:spcPct val="0"/>
              </a:spcAft>
              <a:buNone/>
            </a:pPr>
            <a:r>
              <a:rPr lang="en-IN" sz="1200" dirty="0"/>
              <a:t>struct Node  </a:t>
            </a:r>
            <a:r>
              <a:rPr lang="en-US" altLang="en-US" sz="1200" dirty="0">
                <a:solidFill>
                  <a:srgbClr val="00B050"/>
                </a:solidFill>
                <a:latin typeface="Consolas" panose="020B0609020204030204" pitchFamily="49" charset="0"/>
              </a:rPr>
              <a:t>// Node structure to store information of decision </a:t>
            </a:r>
            <a:r>
              <a:rPr lang="en-US" altLang="en-US" sz="1200" dirty="0">
                <a:solidFill>
                  <a:srgbClr val="00B050"/>
                </a:solidFill>
              </a:rPr>
              <a:t> </a:t>
            </a:r>
            <a:r>
              <a:rPr lang="en-US" altLang="en-US" sz="1200" dirty="0">
                <a:solidFill>
                  <a:srgbClr val="00B050"/>
                </a:solidFill>
                <a:latin typeface="Consolas" panose="020B0609020204030204" pitchFamily="49" charset="0"/>
              </a:rPr>
              <a:t>tree</a:t>
            </a:r>
            <a:endParaRPr lang="en-IN" sz="1200" dirty="0">
              <a:solidFill>
                <a:srgbClr val="00B050"/>
              </a:solidFill>
            </a:endParaRPr>
          </a:p>
          <a:p>
            <a:pPr marL="0" indent="0">
              <a:lnSpc>
                <a:spcPct val="100000"/>
              </a:lnSpc>
              <a:spcBef>
                <a:spcPts val="0"/>
              </a:spcBef>
              <a:buNone/>
            </a:pPr>
            <a:r>
              <a:rPr lang="en-IN" sz="1200" dirty="0"/>
              <a:t>{</a:t>
            </a:r>
          </a:p>
          <a:p>
            <a:pPr marL="0" indent="0">
              <a:lnSpc>
                <a:spcPct val="100000"/>
              </a:lnSpc>
              <a:spcBef>
                <a:spcPts val="0"/>
              </a:spcBef>
              <a:buNone/>
            </a:pPr>
            <a:r>
              <a:rPr lang="en-IN" sz="1200" dirty="0"/>
              <a:t>	int level, profit, bound;</a:t>
            </a:r>
          </a:p>
          <a:p>
            <a:pPr marL="0" indent="0">
              <a:lnSpc>
                <a:spcPct val="100000"/>
              </a:lnSpc>
              <a:spcBef>
                <a:spcPts val="0"/>
              </a:spcBef>
              <a:buNone/>
            </a:pPr>
            <a:r>
              <a:rPr lang="en-IN" sz="1200" dirty="0"/>
              <a:t>	float weight;</a:t>
            </a:r>
          </a:p>
          <a:p>
            <a:pPr marL="0" indent="0">
              <a:lnSpc>
                <a:spcPct val="100000"/>
              </a:lnSpc>
              <a:spcBef>
                <a:spcPts val="0"/>
              </a:spcBef>
              <a:buNone/>
            </a:pPr>
            <a:r>
              <a:rPr lang="en-IN" sz="1200" dirty="0"/>
              <a:t>};</a:t>
            </a:r>
          </a:p>
          <a:p>
            <a:pPr marL="0" indent="0">
              <a:lnSpc>
                <a:spcPct val="100000"/>
              </a:lnSpc>
              <a:spcBef>
                <a:spcPts val="0"/>
              </a:spcBef>
              <a:buNone/>
            </a:pPr>
            <a:r>
              <a:rPr lang="en-IN" sz="1200" dirty="0"/>
              <a:t>bool </a:t>
            </a:r>
            <a:r>
              <a:rPr lang="en-IN" sz="1200" dirty="0" err="1"/>
              <a:t>cmp</a:t>
            </a:r>
            <a:r>
              <a:rPr lang="en-IN" sz="1200" dirty="0"/>
              <a:t>(Item a, Item b) </a:t>
            </a:r>
            <a:r>
              <a:rPr lang="en-US" altLang="en-US" sz="1200" dirty="0">
                <a:solidFill>
                  <a:srgbClr val="00B050"/>
                </a:solidFill>
                <a:latin typeface="Consolas" panose="020B0609020204030204" pitchFamily="49" charset="0"/>
              </a:rPr>
              <a:t>// </a:t>
            </a:r>
            <a:r>
              <a:rPr lang="en-IN" altLang="en-US" sz="1200" dirty="0">
                <a:solidFill>
                  <a:srgbClr val="00B050"/>
                </a:solidFill>
                <a:latin typeface="Consolas" panose="020B0609020204030204" pitchFamily="49" charset="0"/>
              </a:rPr>
              <a:t>Comparison function to sort item according value/weight ratio</a:t>
            </a:r>
            <a:endParaRPr lang="en-IN" sz="1200" dirty="0">
              <a:solidFill>
                <a:srgbClr val="00B050"/>
              </a:solidFill>
            </a:endParaRPr>
          </a:p>
          <a:p>
            <a:pPr marL="0" indent="0">
              <a:lnSpc>
                <a:spcPct val="100000"/>
              </a:lnSpc>
              <a:spcBef>
                <a:spcPts val="0"/>
              </a:spcBef>
              <a:buNone/>
            </a:pPr>
            <a:r>
              <a:rPr lang="en-IN" sz="1200" dirty="0"/>
              <a:t>	double r1 = (double)</a:t>
            </a:r>
            <a:r>
              <a:rPr lang="en-IN" sz="1200" dirty="0" err="1"/>
              <a:t>a.value</a:t>
            </a:r>
            <a:r>
              <a:rPr lang="en-IN" sz="1200" dirty="0"/>
              <a:t> / </a:t>
            </a:r>
            <a:r>
              <a:rPr lang="en-IN" sz="1200" dirty="0" err="1"/>
              <a:t>a.weight</a:t>
            </a:r>
            <a:r>
              <a:rPr lang="en-IN" sz="1200" dirty="0"/>
              <a:t>;</a:t>
            </a:r>
          </a:p>
          <a:p>
            <a:pPr marL="0" indent="0">
              <a:lnSpc>
                <a:spcPct val="100000"/>
              </a:lnSpc>
              <a:spcBef>
                <a:spcPts val="0"/>
              </a:spcBef>
              <a:buNone/>
            </a:pPr>
            <a:r>
              <a:rPr lang="en-IN" sz="1200" dirty="0"/>
              <a:t>	double r2 = (double)</a:t>
            </a:r>
            <a:r>
              <a:rPr lang="en-IN" sz="1200" dirty="0" err="1"/>
              <a:t>b.value</a:t>
            </a:r>
            <a:r>
              <a:rPr lang="en-IN" sz="1200" dirty="0"/>
              <a:t> / </a:t>
            </a:r>
            <a:r>
              <a:rPr lang="en-IN" sz="1200" dirty="0" err="1"/>
              <a:t>b.weight</a:t>
            </a:r>
            <a:r>
              <a:rPr lang="en-IN" sz="1200" dirty="0"/>
              <a:t>;</a:t>
            </a:r>
          </a:p>
          <a:p>
            <a:pPr marL="0" indent="0">
              <a:lnSpc>
                <a:spcPct val="100000"/>
              </a:lnSpc>
              <a:spcBef>
                <a:spcPts val="0"/>
              </a:spcBef>
              <a:buNone/>
            </a:pPr>
            <a:r>
              <a:rPr lang="en-IN" sz="1200" dirty="0"/>
              <a:t>	return r1 &gt; r2;</a:t>
            </a:r>
          </a:p>
          <a:p>
            <a:pPr marL="0" indent="0">
              <a:lnSpc>
                <a:spcPct val="100000"/>
              </a:lnSpc>
              <a:spcBef>
                <a:spcPts val="0"/>
              </a:spcBef>
              <a:buNone/>
            </a:pPr>
            <a:r>
              <a:rPr lang="en-IN" sz="1200" dirty="0"/>
              <a:t>}</a:t>
            </a:r>
          </a:p>
          <a:p>
            <a:pPr marL="0" indent="0">
              <a:lnSpc>
                <a:spcPct val="100000"/>
              </a:lnSpc>
              <a:spcBef>
                <a:spcPts val="0"/>
              </a:spcBef>
              <a:buNone/>
            </a:pPr>
            <a:r>
              <a:rPr lang="en-US" altLang="en-US" sz="1200" dirty="0">
                <a:solidFill>
                  <a:srgbClr val="00B050"/>
                </a:solidFill>
                <a:latin typeface="Consolas" panose="020B0609020204030204" pitchFamily="49" charset="0"/>
              </a:rPr>
              <a:t>// </a:t>
            </a:r>
            <a:r>
              <a:rPr lang="en-IN" altLang="en-US" sz="1200" dirty="0">
                <a:solidFill>
                  <a:srgbClr val="00B050"/>
                </a:solidFill>
                <a:latin typeface="Consolas" panose="020B0609020204030204" pitchFamily="49" charset="0"/>
              </a:rPr>
              <a:t>Returns bound of profit in subtree rooted with u (Greedy approach to find an upper bound on max profit)</a:t>
            </a:r>
            <a:endParaRPr lang="en-IN" sz="1200" dirty="0">
              <a:solidFill>
                <a:srgbClr val="00B050"/>
              </a:solidFill>
            </a:endParaRPr>
          </a:p>
          <a:p>
            <a:pPr marL="0" indent="0">
              <a:lnSpc>
                <a:spcPct val="100000"/>
              </a:lnSpc>
              <a:spcBef>
                <a:spcPts val="0"/>
              </a:spcBef>
              <a:buNone/>
            </a:pPr>
            <a:r>
              <a:rPr lang="en-IN" sz="1200" dirty="0"/>
              <a:t>int bound(Node u, int n, int W, Item </a:t>
            </a:r>
            <a:r>
              <a:rPr lang="en-IN" sz="1200" dirty="0" err="1"/>
              <a:t>arr</a:t>
            </a:r>
            <a:r>
              <a:rPr lang="en-IN" sz="1200" dirty="0"/>
              <a:t>[])</a:t>
            </a:r>
          </a:p>
          <a:p>
            <a:pPr marL="0" indent="0">
              <a:lnSpc>
                <a:spcPct val="100000"/>
              </a:lnSpc>
              <a:spcBef>
                <a:spcPts val="0"/>
              </a:spcBef>
              <a:buNone/>
            </a:pPr>
            <a:r>
              <a:rPr lang="en-IN" sz="1200" dirty="0"/>
              <a:t>{</a:t>
            </a:r>
          </a:p>
          <a:p>
            <a:pPr marL="0" indent="0">
              <a:lnSpc>
                <a:spcPct val="100000"/>
              </a:lnSpc>
              <a:spcBef>
                <a:spcPts val="0"/>
              </a:spcBef>
              <a:buNone/>
            </a:pPr>
            <a:r>
              <a:rPr lang="en-IN" sz="1200" dirty="0"/>
              <a:t>	if (</a:t>
            </a:r>
            <a:r>
              <a:rPr lang="en-IN" sz="1200" dirty="0" err="1"/>
              <a:t>u.weight</a:t>
            </a:r>
            <a:r>
              <a:rPr lang="en-IN" sz="1200" dirty="0"/>
              <a:t> &gt;= W)</a:t>
            </a:r>
          </a:p>
          <a:p>
            <a:pPr marL="0" indent="0">
              <a:lnSpc>
                <a:spcPct val="100000"/>
              </a:lnSpc>
              <a:spcBef>
                <a:spcPts val="0"/>
              </a:spcBef>
              <a:buNone/>
            </a:pPr>
            <a:r>
              <a:rPr lang="en-IN" sz="1200" dirty="0"/>
              <a:t>		return 0;</a:t>
            </a:r>
          </a:p>
          <a:p>
            <a:pPr marL="0" indent="0">
              <a:lnSpc>
                <a:spcPct val="100000"/>
              </a:lnSpc>
              <a:spcBef>
                <a:spcPts val="0"/>
              </a:spcBef>
              <a:buNone/>
            </a:pPr>
            <a:r>
              <a:rPr lang="en-IN" sz="1200" dirty="0"/>
              <a:t>	int </a:t>
            </a:r>
            <a:r>
              <a:rPr lang="en-IN" sz="1200" dirty="0" err="1"/>
              <a:t>profit_bound</a:t>
            </a:r>
            <a:r>
              <a:rPr lang="en-IN" sz="1200" dirty="0"/>
              <a:t> = </a:t>
            </a:r>
            <a:r>
              <a:rPr lang="en-IN" sz="1200" dirty="0" err="1"/>
              <a:t>u.profit</a:t>
            </a:r>
            <a:r>
              <a:rPr lang="en-IN" sz="1200" dirty="0"/>
              <a:t>;</a:t>
            </a:r>
          </a:p>
          <a:p>
            <a:pPr marL="0" indent="0">
              <a:lnSpc>
                <a:spcPct val="100000"/>
              </a:lnSpc>
              <a:spcBef>
                <a:spcPts val="0"/>
              </a:spcBef>
              <a:buNone/>
            </a:pPr>
            <a:r>
              <a:rPr lang="en-IN" sz="1200" dirty="0"/>
              <a:t>	int j = </a:t>
            </a:r>
            <a:r>
              <a:rPr lang="en-IN" sz="1200" dirty="0" err="1"/>
              <a:t>u.level</a:t>
            </a:r>
            <a:r>
              <a:rPr lang="en-IN" sz="1200" dirty="0"/>
              <a:t> + 1;</a:t>
            </a:r>
          </a:p>
          <a:p>
            <a:pPr marL="0" indent="0">
              <a:lnSpc>
                <a:spcPct val="100000"/>
              </a:lnSpc>
              <a:spcBef>
                <a:spcPts val="0"/>
              </a:spcBef>
              <a:buNone/>
            </a:pPr>
            <a:r>
              <a:rPr lang="en-IN" sz="1200" dirty="0"/>
              <a:t>	int </a:t>
            </a:r>
            <a:r>
              <a:rPr lang="en-IN" sz="1200" dirty="0" err="1"/>
              <a:t>totweight</a:t>
            </a:r>
            <a:r>
              <a:rPr lang="en-IN" sz="1200" dirty="0"/>
              <a:t> = </a:t>
            </a:r>
            <a:r>
              <a:rPr lang="en-IN" sz="1200" dirty="0" err="1"/>
              <a:t>u.weight</a:t>
            </a:r>
            <a:r>
              <a:rPr lang="en-IN" sz="1200" dirty="0"/>
              <a:t>;</a:t>
            </a:r>
          </a:p>
          <a:p>
            <a:pPr marL="0" indent="0">
              <a:lnSpc>
                <a:spcPct val="100000"/>
              </a:lnSpc>
              <a:spcBef>
                <a:spcPts val="0"/>
              </a:spcBef>
              <a:buNone/>
            </a:pPr>
            <a:r>
              <a:rPr lang="en-IN" sz="1200" dirty="0"/>
              <a:t>	while ((j &lt; n) &amp;&amp; (</a:t>
            </a:r>
            <a:r>
              <a:rPr lang="en-IN" sz="1200" dirty="0" err="1"/>
              <a:t>totweight</a:t>
            </a:r>
            <a:r>
              <a:rPr lang="en-IN" sz="1200" dirty="0"/>
              <a:t> + </a:t>
            </a:r>
            <a:r>
              <a:rPr lang="en-IN" sz="1200" dirty="0" err="1"/>
              <a:t>arr</a:t>
            </a:r>
            <a:r>
              <a:rPr lang="en-IN" sz="1200" dirty="0"/>
              <a:t>[j].weight &lt;= W))</a:t>
            </a:r>
          </a:p>
          <a:p>
            <a:pPr marL="0" indent="0">
              <a:lnSpc>
                <a:spcPct val="100000"/>
              </a:lnSpc>
              <a:spcBef>
                <a:spcPts val="0"/>
              </a:spcBef>
              <a:buNone/>
            </a:pPr>
            <a:r>
              <a:rPr lang="en-IN" sz="1200" dirty="0"/>
              <a:t>	}</a:t>
            </a:r>
          </a:p>
          <a:p>
            <a:pPr marL="0" indent="0">
              <a:lnSpc>
                <a:spcPct val="100000"/>
              </a:lnSpc>
              <a:spcBef>
                <a:spcPts val="0"/>
              </a:spcBef>
              <a:buNone/>
            </a:pPr>
            <a:endParaRPr lang="en-IN" sz="1200" dirty="0"/>
          </a:p>
        </p:txBody>
      </p:sp>
      <p:sp>
        <p:nvSpPr>
          <p:cNvPr id="4" name="Rectangle 3">
            <a:extLst>
              <a:ext uri="{FF2B5EF4-FFF2-40B4-BE49-F238E27FC236}">
                <a16:creationId xmlns:a16="http://schemas.microsoft.com/office/drawing/2014/main" id="{EB98AC57-522E-4D7B-9604-671CB600B99C}"/>
              </a:ext>
            </a:extLst>
          </p:cNvPr>
          <p:cNvSpPr>
            <a:spLocks noChangeArrowheads="1"/>
          </p:cNvSpPr>
          <p:nvPr/>
        </p:nvSpPr>
        <p:spPr bwMode="auto">
          <a:xfrm>
            <a:off x="0" y="-7527371"/>
            <a:ext cx="65" cy="15511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99000" b="0" i="0" u="none" strike="noStrike" cap="none" normalizeH="0" baseline="0" dirty="0">
                <a:ln>
                  <a:noFill/>
                </a:ln>
                <a:solidFill>
                  <a:srgbClr val="008200"/>
                </a:solidFill>
                <a:effectLst/>
                <a:latin typeface="Consolas" panose="020B0609020204030204" pitchFamily="49"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9338920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CODE</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43</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32000" y="958788"/>
            <a:ext cx="9369726" cy="5717286"/>
          </a:xfrm>
        </p:spPr>
        <p:txBody>
          <a:bodyPr/>
          <a:lstStyle/>
          <a:p>
            <a:pPr marL="0" indent="0">
              <a:lnSpc>
                <a:spcPct val="100000"/>
              </a:lnSpc>
              <a:spcBef>
                <a:spcPts val="0"/>
              </a:spcBef>
              <a:buNone/>
            </a:pPr>
            <a:r>
              <a:rPr lang="en-IN" sz="1200" dirty="0"/>
              <a:t>{</a:t>
            </a:r>
          </a:p>
          <a:p>
            <a:pPr marL="0" indent="0">
              <a:lnSpc>
                <a:spcPct val="100000"/>
              </a:lnSpc>
              <a:spcBef>
                <a:spcPts val="0"/>
              </a:spcBef>
              <a:buNone/>
            </a:pPr>
            <a:r>
              <a:rPr lang="en-IN" sz="1200" dirty="0"/>
              <a:t>		</a:t>
            </a:r>
            <a:r>
              <a:rPr lang="en-IN" sz="1200" dirty="0" err="1"/>
              <a:t>totweight</a:t>
            </a:r>
            <a:r>
              <a:rPr lang="en-IN" sz="1200" dirty="0"/>
              <a:t> += </a:t>
            </a:r>
            <a:r>
              <a:rPr lang="en-IN" sz="1200" dirty="0" err="1"/>
              <a:t>arr</a:t>
            </a:r>
            <a:r>
              <a:rPr lang="en-IN" sz="1200" dirty="0"/>
              <a:t>[j].weight;</a:t>
            </a:r>
          </a:p>
          <a:p>
            <a:pPr marL="0" indent="0">
              <a:lnSpc>
                <a:spcPct val="100000"/>
              </a:lnSpc>
              <a:spcBef>
                <a:spcPts val="0"/>
              </a:spcBef>
              <a:buNone/>
            </a:pPr>
            <a:r>
              <a:rPr lang="en-IN" sz="1200" dirty="0"/>
              <a:t>		</a:t>
            </a:r>
            <a:r>
              <a:rPr lang="en-IN" sz="1200" dirty="0" err="1"/>
              <a:t>profit_bound</a:t>
            </a:r>
            <a:r>
              <a:rPr lang="en-IN" sz="1200" dirty="0"/>
              <a:t> += </a:t>
            </a:r>
            <a:r>
              <a:rPr lang="en-IN" sz="1200" dirty="0" err="1"/>
              <a:t>arr</a:t>
            </a:r>
            <a:r>
              <a:rPr lang="en-IN" sz="1200" dirty="0"/>
              <a:t>[j].value;</a:t>
            </a:r>
          </a:p>
          <a:p>
            <a:pPr marL="0" indent="0">
              <a:lnSpc>
                <a:spcPct val="100000"/>
              </a:lnSpc>
              <a:spcBef>
                <a:spcPts val="0"/>
              </a:spcBef>
              <a:buNone/>
            </a:pPr>
            <a:r>
              <a:rPr lang="en-IN" sz="1200" dirty="0"/>
              <a:t>		</a:t>
            </a:r>
            <a:r>
              <a:rPr lang="en-IN" sz="1200" dirty="0" err="1"/>
              <a:t>j++</a:t>
            </a:r>
            <a:r>
              <a:rPr lang="en-IN" sz="1200" dirty="0"/>
              <a:t>;</a:t>
            </a:r>
          </a:p>
          <a:p>
            <a:pPr marL="0" indent="0">
              <a:lnSpc>
                <a:spcPct val="100000"/>
              </a:lnSpc>
              <a:spcBef>
                <a:spcPts val="0"/>
              </a:spcBef>
              <a:buNone/>
            </a:pPr>
            <a:r>
              <a:rPr lang="en-IN" sz="1200" dirty="0"/>
              <a:t>	}</a:t>
            </a:r>
          </a:p>
          <a:p>
            <a:pPr marL="0" indent="0">
              <a:lnSpc>
                <a:spcPct val="100000"/>
              </a:lnSpc>
              <a:spcBef>
                <a:spcPts val="0"/>
              </a:spcBef>
              <a:buNone/>
            </a:pPr>
            <a:r>
              <a:rPr lang="en-IN" sz="1200" dirty="0"/>
              <a:t>	if (j &lt; n)</a:t>
            </a:r>
          </a:p>
          <a:p>
            <a:pPr marL="0" indent="0">
              <a:lnSpc>
                <a:spcPct val="100000"/>
              </a:lnSpc>
              <a:spcBef>
                <a:spcPts val="0"/>
              </a:spcBef>
              <a:buNone/>
            </a:pPr>
            <a:r>
              <a:rPr lang="en-IN" sz="1200" dirty="0"/>
              <a:t>		</a:t>
            </a:r>
            <a:r>
              <a:rPr lang="en-IN" sz="1200" dirty="0" err="1"/>
              <a:t>profit_bound</a:t>
            </a:r>
            <a:r>
              <a:rPr lang="en-IN" sz="1200" dirty="0"/>
              <a:t> += (W - </a:t>
            </a:r>
            <a:r>
              <a:rPr lang="en-IN" sz="1200" dirty="0" err="1"/>
              <a:t>totweight</a:t>
            </a:r>
            <a:r>
              <a:rPr lang="en-IN" sz="1200" dirty="0"/>
              <a:t>) * </a:t>
            </a:r>
            <a:r>
              <a:rPr lang="en-IN" sz="1200" dirty="0" err="1"/>
              <a:t>arr</a:t>
            </a:r>
            <a:r>
              <a:rPr lang="en-IN" sz="1200" dirty="0"/>
              <a:t>[j].value /</a:t>
            </a:r>
          </a:p>
          <a:p>
            <a:pPr marL="0" indent="0">
              <a:lnSpc>
                <a:spcPct val="100000"/>
              </a:lnSpc>
              <a:spcBef>
                <a:spcPts val="0"/>
              </a:spcBef>
              <a:buNone/>
            </a:pPr>
            <a:r>
              <a:rPr lang="en-IN" sz="1200" dirty="0"/>
              <a:t>										</a:t>
            </a:r>
            <a:r>
              <a:rPr lang="en-IN" sz="1200" dirty="0" err="1"/>
              <a:t>arr</a:t>
            </a:r>
            <a:r>
              <a:rPr lang="en-IN" sz="1200" dirty="0"/>
              <a:t>[j].weight;</a:t>
            </a:r>
          </a:p>
          <a:p>
            <a:pPr marL="0" indent="0">
              <a:lnSpc>
                <a:spcPct val="100000"/>
              </a:lnSpc>
              <a:spcBef>
                <a:spcPts val="0"/>
              </a:spcBef>
              <a:buNone/>
            </a:pPr>
            <a:endParaRPr lang="en-IN" sz="1200" dirty="0"/>
          </a:p>
          <a:p>
            <a:pPr marL="0" indent="0">
              <a:lnSpc>
                <a:spcPct val="100000"/>
              </a:lnSpc>
              <a:spcBef>
                <a:spcPts val="0"/>
              </a:spcBef>
              <a:buNone/>
            </a:pPr>
            <a:r>
              <a:rPr lang="en-IN" sz="1200" dirty="0"/>
              <a:t>	return </a:t>
            </a:r>
            <a:r>
              <a:rPr lang="en-IN" sz="1200" dirty="0" err="1"/>
              <a:t>profit_bound</a:t>
            </a:r>
            <a:r>
              <a:rPr lang="en-IN" sz="1200" dirty="0"/>
              <a:t>;</a:t>
            </a:r>
          </a:p>
          <a:p>
            <a:pPr marL="0" indent="0">
              <a:lnSpc>
                <a:spcPct val="100000"/>
              </a:lnSpc>
              <a:spcBef>
                <a:spcPts val="0"/>
              </a:spcBef>
              <a:buNone/>
            </a:pPr>
            <a:r>
              <a:rPr lang="en-IN" sz="1200" dirty="0"/>
              <a:t>}</a:t>
            </a:r>
          </a:p>
          <a:p>
            <a:pPr marL="0" indent="0">
              <a:lnSpc>
                <a:spcPct val="100000"/>
              </a:lnSpc>
              <a:spcBef>
                <a:spcPts val="0"/>
              </a:spcBef>
              <a:buNone/>
            </a:pPr>
            <a:endParaRPr lang="en-IN" sz="1200" dirty="0"/>
          </a:p>
          <a:p>
            <a:pPr marL="0" indent="0">
              <a:lnSpc>
                <a:spcPct val="100000"/>
              </a:lnSpc>
              <a:spcBef>
                <a:spcPts val="0"/>
              </a:spcBef>
              <a:buNone/>
            </a:pPr>
            <a:r>
              <a:rPr lang="en-IN" sz="1200" dirty="0">
                <a:solidFill>
                  <a:srgbClr val="00B050"/>
                </a:solidFill>
              </a:rPr>
              <a:t>// Returns maximum profit we can get with capacity W</a:t>
            </a:r>
          </a:p>
          <a:p>
            <a:pPr marL="0" indent="0">
              <a:lnSpc>
                <a:spcPct val="100000"/>
              </a:lnSpc>
              <a:spcBef>
                <a:spcPts val="0"/>
              </a:spcBef>
              <a:buNone/>
            </a:pPr>
            <a:r>
              <a:rPr lang="en-IN" sz="1200" dirty="0"/>
              <a:t>int knapsack(int W, Item </a:t>
            </a:r>
            <a:r>
              <a:rPr lang="en-IN" sz="1200" dirty="0" err="1"/>
              <a:t>arr</a:t>
            </a:r>
            <a:r>
              <a:rPr lang="en-IN" sz="1200" dirty="0"/>
              <a:t>[], int n)</a:t>
            </a:r>
          </a:p>
          <a:p>
            <a:pPr marL="0" indent="0">
              <a:lnSpc>
                <a:spcPct val="100000"/>
              </a:lnSpc>
              <a:spcBef>
                <a:spcPts val="0"/>
              </a:spcBef>
              <a:buNone/>
            </a:pPr>
            <a:r>
              <a:rPr lang="en-IN" sz="1200" dirty="0"/>
              <a:t>{</a:t>
            </a:r>
          </a:p>
          <a:p>
            <a:pPr marL="0" indent="0">
              <a:lnSpc>
                <a:spcPct val="100000"/>
              </a:lnSpc>
              <a:spcBef>
                <a:spcPts val="0"/>
              </a:spcBef>
              <a:buNone/>
            </a:pPr>
            <a:r>
              <a:rPr lang="en-IN" sz="1200" dirty="0"/>
              <a:t>	sort(</a:t>
            </a:r>
            <a:r>
              <a:rPr lang="en-IN" sz="1200" dirty="0" err="1"/>
              <a:t>arr</a:t>
            </a:r>
            <a:r>
              <a:rPr lang="en-IN" sz="1200" dirty="0"/>
              <a:t>, </a:t>
            </a:r>
            <a:r>
              <a:rPr lang="en-IN" sz="1200" dirty="0" err="1"/>
              <a:t>arr</a:t>
            </a:r>
            <a:r>
              <a:rPr lang="en-IN" sz="1200" dirty="0"/>
              <a:t> + n, </a:t>
            </a:r>
            <a:r>
              <a:rPr lang="en-IN" sz="1200" dirty="0" err="1"/>
              <a:t>cmp</a:t>
            </a:r>
            <a:r>
              <a:rPr lang="en-IN" sz="1200" dirty="0"/>
              <a:t>);</a:t>
            </a:r>
          </a:p>
          <a:p>
            <a:pPr marL="0" indent="0">
              <a:lnSpc>
                <a:spcPct val="100000"/>
              </a:lnSpc>
              <a:spcBef>
                <a:spcPts val="0"/>
              </a:spcBef>
              <a:buNone/>
            </a:pPr>
            <a:r>
              <a:rPr lang="en-IN" sz="1200" dirty="0"/>
              <a:t>	queue&lt;Node&gt; Q;</a:t>
            </a:r>
          </a:p>
          <a:p>
            <a:pPr marL="0" indent="0">
              <a:lnSpc>
                <a:spcPct val="100000"/>
              </a:lnSpc>
              <a:spcBef>
                <a:spcPts val="0"/>
              </a:spcBef>
              <a:buNone/>
            </a:pPr>
            <a:r>
              <a:rPr lang="en-IN" sz="1200" dirty="0"/>
              <a:t>	Node u, v;</a:t>
            </a:r>
          </a:p>
          <a:p>
            <a:pPr marL="0" indent="0">
              <a:lnSpc>
                <a:spcPct val="100000"/>
              </a:lnSpc>
              <a:spcBef>
                <a:spcPts val="0"/>
              </a:spcBef>
              <a:buNone/>
            </a:pPr>
            <a:r>
              <a:rPr lang="en-IN" sz="1200" dirty="0"/>
              <a:t>	</a:t>
            </a:r>
            <a:r>
              <a:rPr lang="en-IN" sz="1200" dirty="0" err="1"/>
              <a:t>u.level</a:t>
            </a:r>
            <a:r>
              <a:rPr lang="en-IN" sz="1200" dirty="0"/>
              <a:t> = -1;</a:t>
            </a:r>
          </a:p>
          <a:p>
            <a:pPr marL="0" indent="0">
              <a:lnSpc>
                <a:spcPct val="100000"/>
              </a:lnSpc>
              <a:spcBef>
                <a:spcPts val="0"/>
              </a:spcBef>
              <a:buNone/>
            </a:pPr>
            <a:r>
              <a:rPr lang="en-IN" sz="1200" dirty="0"/>
              <a:t>	</a:t>
            </a:r>
            <a:r>
              <a:rPr lang="en-IN" sz="1200" dirty="0" err="1"/>
              <a:t>u.profit</a:t>
            </a:r>
            <a:r>
              <a:rPr lang="en-IN" sz="1200" dirty="0"/>
              <a:t> = </a:t>
            </a:r>
            <a:r>
              <a:rPr lang="en-IN" sz="1200" dirty="0" err="1"/>
              <a:t>u.weight</a:t>
            </a:r>
            <a:r>
              <a:rPr lang="en-IN" sz="1200" dirty="0"/>
              <a:t> = 0;</a:t>
            </a:r>
          </a:p>
          <a:p>
            <a:pPr marL="0" indent="0">
              <a:lnSpc>
                <a:spcPct val="100000"/>
              </a:lnSpc>
              <a:spcBef>
                <a:spcPts val="0"/>
              </a:spcBef>
              <a:buNone/>
            </a:pPr>
            <a:r>
              <a:rPr lang="en-IN" sz="1200" dirty="0"/>
              <a:t>	</a:t>
            </a:r>
            <a:r>
              <a:rPr lang="en-IN" sz="1200" dirty="0" err="1"/>
              <a:t>Q.push</a:t>
            </a:r>
            <a:r>
              <a:rPr lang="en-IN" sz="1200" dirty="0"/>
              <a:t>(u);</a:t>
            </a:r>
          </a:p>
          <a:p>
            <a:pPr marL="0" indent="0">
              <a:lnSpc>
                <a:spcPct val="100000"/>
              </a:lnSpc>
              <a:spcBef>
                <a:spcPts val="0"/>
              </a:spcBef>
              <a:buNone/>
            </a:pPr>
            <a:r>
              <a:rPr lang="en-IN" sz="1200" dirty="0"/>
              <a:t>	int </a:t>
            </a:r>
            <a:r>
              <a:rPr lang="en-IN" sz="1200" dirty="0" err="1"/>
              <a:t>maxProfit</a:t>
            </a:r>
            <a:r>
              <a:rPr lang="en-IN" sz="1200" dirty="0"/>
              <a:t> = 0;</a:t>
            </a:r>
          </a:p>
          <a:p>
            <a:pPr marL="0" indent="0">
              <a:lnSpc>
                <a:spcPct val="100000"/>
              </a:lnSpc>
              <a:spcBef>
                <a:spcPts val="0"/>
              </a:spcBef>
              <a:buNone/>
            </a:pPr>
            <a:r>
              <a:rPr lang="en-IN" sz="1200" dirty="0"/>
              <a:t>	while (!</a:t>
            </a:r>
            <a:r>
              <a:rPr lang="en-IN" sz="1200" dirty="0" err="1"/>
              <a:t>Q.empty</a:t>
            </a:r>
            <a:r>
              <a:rPr lang="en-IN" sz="1200" dirty="0"/>
              <a:t>())</a:t>
            </a:r>
          </a:p>
          <a:p>
            <a:pPr marL="0" indent="0">
              <a:lnSpc>
                <a:spcPct val="100000"/>
              </a:lnSpc>
              <a:spcBef>
                <a:spcPts val="0"/>
              </a:spcBef>
              <a:buNone/>
            </a:pPr>
            <a:r>
              <a:rPr lang="en-IN" sz="1200" dirty="0"/>
              <a:t>	{</a:t>
            </a:r>
          </a:p>
          <a:p>
            <a:pPr marL="0" indent="0">
              <a:lnSpc>
                <a:spcPct val="100000"/>
              </a:lnSpc>
              <a:spcBef>
                <a:spcPts val="0"/>
              </a:spcBef>
              <a:buNone/>
            </a:pPr>
            <a:r>
              <a:rPr lang="en-IN" sz="1200" dirty="0"/>
              <a:t>		u = </a:t>
            </a:r>
            <a:r>
              <a:rPr lang="en-IN" sz="1200" dirty="0" err="1"/>
              <a:t>Q.front</a:t>
            </a:r>
            <a:r>
              <a:rPr lang="en-IN" sz="1200" dirty="0"/>
              <a:t>();</a:t>
            </a:r>
          </a:p>
          <a:p>
            <a:pPr marL="0" indent="0">
              <a:lnSpc>
                <a:spcPct val="100000"/>
              </a:lnSpc>
              <a:spcBef>
                <a:spcPts val="0"/>
              </a:spcBef>
              <a:buNone/>
            </a:pPr>
            <a:r>
              <a:rPr lang="en-IN" sz="1200" dirty="0"/>
              <a:t>		</a:t>
            </a:r>
            <a:r>
              <a:rPr lang="en-IN" sz="1200" dirty="0" err="1"/>
              <a:t>Q.pop</a:t>
            </a:r>
            <a:r>
              <a:rPr lang="en-IN" sz="1200" dirty="0"/>
              <a:t>();</a:t>
            </a:r>
          </a:p>
          <a:p>
            <a:pPr marL="0" indent="0">
              <a:lnSpc>
                <a:spcPct val="100000"/>
              </a:lnSpc>
              <a:spcBef>
                <a:spcPts val="0"/>
              </a:spcBef>
              <a:buNone/>
            </a:pPr>
            <a:r>
              <a:rPr lang="en-IN" sz="1200" dirty="0"/>
              <a:t>		if (</a:t>
            </a:r>
            <a:r>
              <a:rPr lang="en-IN" sz="1200" dirty="0" err="1"/>
              <a:t>u.level</a:t>
            </a:r>
            <a:r>
              <a:rPr lang="en-IN" sz="1200" dirty="0"/>
              <a:t> == -1)</a:t>
            </a:r>
          </a:p>
          <a:p>
            <a:pPr marL="0" indent="0">
              <a:lnSpc>
                <a:spcPct val="100000"/>
              </a:lnSpc>
              <a:spcBef>
                <a:spcPts val="0"/>
              </a:spcBef>
              <a:buNone/>
            </a:pPr>
            <a:r>
              <a:rPr lang="en-IN" sz="1200" dirty="0"/>
              <a:t>			</a:t>
            </a:r>
            <a:r>
              <a:rPr lang="en-IN" sz="1200" dirty="0" err="1"/>
              <a:t>v.level</a:t>
            </a:r>
            <a:r>
              <a:rPr lang="en-IN" sz="1200" dirty="0"/>
              <a:t> = 0;</a:t>
            </a:r>
          </a:p>
          <a:p>
            <a:pPr marL="0" indent="0">
              <a:lnSpc>
                <a:spcPct val="100000"/>
              </a:lnSpc>
              <a:spcBef>
                <a:spcPts val="0"/>
              </a:spcBef>
              <a:buNone/>
            </a:pPr>
            <a:r>
              <a:rPr lang="en-IN" sz="1200" dirty="0"/>
              <a:t>		</a:t>
            </a:r>
          </a:p>
        </p:txBody>
      </p:sp>
    </p:spTree>
    <p:extLst>
      <p:ext uri="{BB962C8B-B14F-4D97-AF65-F5344CB8AC3E}">
        <p14:creationId xmlns:p14="http://schemas.microsoft.com/office/powerpoint/2010/main" val="376037728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CODE</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44</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32000" y="958788"/>
            <a:ext cx="9198000" cy="5134807"/>
          </a:xfrm>
        </p:spPr>
        <p:txBody>
          <a:bodyPr/>
          <a:lstStyle/>
          <a:p>
            <a:pPr marL="0" indent="0">
              <a:lnSpc>
                <a:spcPct val="100000"/>
              </a:lnSpc>
              <a:spcBef>
                <a:spcPts val="0"/>
              </a:spcBef>
              <a:buNone/>
            </a:pPr>
            <a:r>
              <a:rPr lang="en-IN" sz="1200" dirty="0"/>
              <a:t>if (</a:t>
            </a:r>
            <a:r>
              <a:rPr lang="en-IN" sz="1200" dirty="0" err="1"/>
              <a:t>u.level</a:t>
            </a:r>
            <a:r>
              <a:rPr lang="en-IN" sz="1200" dirty="0"/>
              <a:t> == n-1)</a:t>
            </a:r>
          </a:p>
          <a:p>
            <a:pPr marL="0" indent="0">
              <a:lnSpc>
                <a:spcPct val="100000"/>
              </a:lnSpc>
              <a:spcBef>
                <a:spcPts val="0"/>
              </a:spcBef>
              <a:buNone/>
            </a:pPr>
            <a:r>
              <a:rPr lang="en-IN" sz="1200" dirty="0"/>
              <a:t>			continue;</a:t>
            </a:r>
          </a:p>
          <a:p>
            <a:pPr marL="0" indent="0">
              <a:lnSpc>
                <a:spcPct val="100000"/>
              </a:lnSpc>
              <a:spcBef>
                <a:spcPts val="0"/>
              </a:spcBef>
              <a:buNone/>
            </a:pPr>
            <a:r>
              <a:rPr lang="en-IN" sz="1200" dirty="0"/>
              <a:t>		</a:t>
            </a:r>
            <a:r>
              <a:rPr lang="en-IN" sz="1200" dirty="0" err="1"/>
              <a:t>v.level</a:t>
            </a:r>
            <a:r>
              <a:rPr lang="en-IN" sz="1200" dirty="0"/>
              <a:t> = </a:t>
            </a:r>
            <a:r>
              <a:rPr lang="en-IN" sz="1200" dirty="0" err="1"/>
              <a:t>u.level</a:t>
            </a:r>
            <a:r>
              <a:rPr lang="en-IN" sz="1200" dirty="0"/>
              <a:t> + 1;</a:t>
            </a:r>
          </a:p>
          <a:p>
            <a:pPr marL="0" indent="0">
              <a:lnSpc>
                <a:spcPct val="100000"/>
              </a:lnSpc>
              <a:spcBef>
                <a:spcPts val="0"/>
              </a:spcBef>
              <a:buNone/>
            </a:pPr>
            <a:r>
              <a:rPr lang="en-IN" sz="1200" dirty="0"/>
              <a:t>		</a:t>
            </a:r>
            <a:r>
              <a:rPr lang="en-IN" sz="1200" dirty="0" err="1"/>
              <a:t>v.weight</a:t>
            </a:r>
            <a:r>
              <a:rPr lang="en-IN" sz="1200" dirty="0"/>
              <a:t> = </a:t>
            </a:r>
            <a:r>
              <a:rPr lang="en-IN" sz="1200" dirty="0" err="1"/>
              <a:t>u.weight</a:t>
            </a:r>
            <a:r>
              <a:rPr lang="en-IN" sz="1200" dirty="0"/>
              <a:t> + </a:t>
            </a:r>
            <a:r>
              <a:rPr lang="en-IN" sz="1200" dirty="0" err="1"/>
              <a:t>arr</a:t>
            </a:r>
            <a:r>
              <a:rPr lang="en-IN" sz="1200" dirty="0"/>
              <a:t>[</a:t>
            </a:r>
            <a:r>
              <a:rPr lang="en-IN" sz="1200" dirty="0" err="1"/>
              <a:t>v.level</a:t>
            </a:r>
            <a:r>
              <a:rPr lang="en-IN" sz="1200" dirty="0"/>
              <a:t>].weight;</a:t>
            </a:r>
          </a:p>
          <a:p>
            <a:pPr marL="0" indent="0">
              <a:lnSpc>
                <a:spcPct val="100000"/>
              </a:lnSpc>
              <a:spcBef>
                <a:spcPts val="0"/>
              </a:spcBef>
              <a:buNone/>
            </a:pPr>
            <a:r>
              <a:rPr lang="en-IN" sz="1200" dirty="0"/>
              <a:t>		</a:t>
            </a:r>
            <a:r>
              <a:rPr lang="en-IN" sz="1200" dirty="0" err="1"/>
              <a:t>v.profit</a:t>
            </a:r>
            <a:r>
              <a:rPr lang="en-IN" sz="1200" dirty="0"/>
              <a:t> = </a:t>
            </a:r>
            <a:r>
              <a:rPr lang="en-IN" sz="1200" dirty="0" err="1"/>
              <a:t>u.profit</a:t>
            </a:r>
            <a:r>
              <a:rPr lang="en-IN" sz="1200" dirty="0"/>
              <a:t> + </a:t>
            </a:r>
            <a:r>
              <a:rPr lang="en-IN" sz="1200" dirty="0" err="1"/>
              <a:t>arr</a:t>
            </a:r>
            <a:r>
              <a:rPr lang="en-IN" sz="1200" dirty="0"/>
              <a:t>[</a:t>
            </a:r>
            <a:r>
              <a:rPr lang="en-IN" sz="1200" dirty="0" err="1"/>
              <a:t>v.level</a:t>
            </a:r>
            <a:r>
              <a:rPr lang="en-IN" sz="1200" dirty="0"/>
              <a:t>].value;</a:t>
            </a:r>
          </a:p>
          <a:p>
            <a:pPr marL="0" indent="0">
              <a:lnSpc>
                <a:spcPct val="100000"/>
              </a:lnSpc>
              <a:spcBef>
                <a:spcPts val="0"/>
              </a:spcBef>
              <a:buNone/>
            </a:pPr>
            <a:r>
              <a:rPr lang="en-IN" sz="1200" dirty="0"/>
              <a:t>		if (</a:t>
            </a:r>
            <a:r>
              <a:rPr lang="en-IN" sz="1200" dirty="0" err="1"/>
              <a:t>v.weight</a:t>
            </a:r>
            <a:r>
              <a:rPr lang="en-IN" sz="1200" dirty="0"/>
              <a:t> &lt;= W &amp;&amp; </a:t>
            </a:r>
            <a:r>
              <a:rPr lang="en-IN" sz="1200" dirty="0" err="1"/>
              <a:t>v.profit</a:t>
            </a:r>
            <a:r>
              <a:rPr lang="en-IN" sz="1200" dirty="0"/>
              <a:t> &gt; </a:t>
            </a:r>
            <a:r>
              <a:rPr lang="en-IN" sz="1200" dirty="0" err="1"/>
              <a:t>maxProfit</a:t>
            </a:r>
            <a:r>
              <a:rPr lang="en-IN" sz="1200" dirty="0"/>
              <a:t>)</a:t>
            </a:r>
          </a:p>
          <a:p>
            <a:pPr marL="0" indent="0">
              <a:lnSpc>
                <a:spcPct val="100000"/>
              </a:lnSpc>
              <a:spcBef>
                <a:spcPts val="0"/>
              </a:spcBef>
              <a:buNone/>
            </a:pPr>
            <a:r>
              <a:rPr lang="en-IN" sz="1200" dirty="0"/>
              <a:t>			</a:t>
            </a:r>
            <a:r>
              <a:rPr lang="en-IN" sz="1200" dirty="0" err="1"/>
              <a:t>maxProfit</a:t>
            </a:r>
            <a:r>
              <a:rPr lang="en-IN" sz="1200" dirty="0"/>
              <a:t> = </a:t>
            </a:r>
            <a:r>
              <a:rPr lang="en-IN" sz="1200" dirty="0" err="1"/>
              <a:t>v.profit</a:t>
            </a:r>
            <a:r>
              <a:rPr lang="en-IN" sz="1200" dirty="0"/>
              <a:t>;</a:t>
            </a:r>
          </a:p>
          <a:p>
            <a:pPr marL="0" indent="0">
              <a:lnSpc>
                <a:spcPct val="100000"/>
              </a:lnSpc>
              <a:spcBef>
                <a:spcPts val="0"/>
              </a:spcBef>
              <a:buNone/>
            </a:pPr>
            <a:r>
              <a:rPr lang="en-IN" sz="1200" dirty="0"/>
              <a:t>		</a:t>
            </a:r>
            <a:r>
              <a:rPr lang="en-IN" sz="1200" dirty="0" err="1"/>
              <a:t>v.bound</a:t>
            </a:r>
            <a:r>
              <a:rPr lang="en-IN" sz="1200" dirty="0"/>
              <a:t> = bound(v, n, W, </a:t>
            </a:r>
            <a:r>
              <a:rPr lang="en-IN" sz="1200" dirty="0" err="1"/>
              <a:t>arr</a:t>
            </a:r>
            <a:r>
              <a:rPr lang="en-IN" sz="1200" dirty="0"/>
              <a:t>);</a:t>
            </a:r>
          </a:p>
          <a:p>
            <a:pPr marL="0" indent="0">
              <a:lnSpc>
                <a:spcPct val="100000"/>
              </a:lnSpc>
              <a:spcBef>
                <a:spcPts val="0"/>
              </a:spcBef>
              <a:buNone/>
            </a:pPr>
            <a:r>
              <a:rPr lang="en-IN" sz="1200" dirty="0"/>
              <a:t>		if (</a:t>
            </a:r>
            <a:r>
              <a:rPr lang="en-IN" sz="1200" dirty="0" err="1"/>
              <a:t>v.bound</a:t>
            </a:r>
            <a:r>
              <a:rPr lang="en-IN" sz="1200" dirty="0"/>
              <a:t> &gt; </a:t>
            </a:r>
            <a:r>
              <a:rPr lang="en-IN" sz="1200" dirty="0" err="1"/>
              <a:t>maxProfit</a:t>
            </a:r>
            <a:r>
              <a:rPr lang="en-IN" sz="1200" dirty="0"/>
              <a:t>)</a:t>
            </a:r>
          </a:p>
          <a:p>
            <a:pPr marL="0" indent="0">
              <a:lnSpc>
                <a:spcPct val="100000"/>
              </a:lnSpc>
              <a:spcBef>
                <a:spcPts val="0"/>
              </a:spcBef>
              <a:buNone/>
            </a:pPr>
            <a:r>
              <a:rPr lang="en-IN" sz="1200" dirty="0"/>
              <a:t>			</a:t>
            </a:r>
            <a:r>
              <a:rPr lang="en-IN" sz="1200" dirty="0" err="1"/>
              <a:t>Q.push</a:t>
            </a:r>
            <a:r>
              <a:rPr lang="en-IN" sz="1200" dirty="0"/>
              <a:t>(v);</a:t>
            </a:r>
          </a:p>
          <a:p>
            <a:pPr marL="0" indent="0">
              <a:lnSpc>
                <a:spcPct val="100000"/>
              </a:lnSpc>
              <a:spcBef>
                <a:spcPts val="0"/>
              </a:spcBef>
              <a:buNone/>
            </a:pPr>
            <a:r>
              <a:rPr lang="en-IN" sz="1200" dirty="0"/>
              <a:t>		</a:t>
            </a:r>
            <a:r>
              <a:rPr lang="en-IN" sz="1200" dirty="0" err="1"/>
              <a:t>v.weight</a:t>
            </a:r>
            <a:r>
              <a:rPr lang="en-IN" sz="1200" dirty="0"/>
              <a:t> = </a:t>
            </a:r>
            <a:r>
              <a:rPr lang="en-IN" sz="1200" dirty="0" err="1"/>
              <a:t>u.weight</a:t>
            </a:r>
            <a:r>
              <a:rPr lang="en-IN" sz="1200" dirty="0"/>
              <a:t>;</a:t>
            </a:r>
          </a:p>
          <a:p>
            <a:pPr marL="0" indent="0">
              <a:lnSpc>
                <a:spcPct val="100000"/>
              </a:lnSpc>
              <a:spcBef>
                <a:spcPts val="0"/>
              </a:spcBef>
              <a:buNone/>
            </a:pPr>
            <a:r>
              <a:rPr lang="en-IN" sz="1200" dirty="0"/>
              <a:t>		</a:t>
            </a:r>
            <a:r>
              <a:rPr lang="en-IN" sz="1200" dirty="0" err="1"/>
              <a:t>v.profit</a:t>
            </a:r>
            <a:r>
              <a:rPr lang="en-IN" sz="1200" dirty="0"/>
              <a:t> = </a:t>
            </a:r>
            <a:r>
              <a:rPr lang="en-IN" sz="1200" dirty="0" err="1"/>
              <a:t>u.profit</a:t>
            </a:r>
            <a:r>
              <a:rPr lang="en-IN" sz="1200" dirty="0"/>
              <a:t>;</a:t>
            </a:r>
          </a:p>
          <a:p>
            <a:pPr marL="0" indent="0">
              <a:lnSpc>
                <a:spcPct val="100000"/>
              </a:lnSpc>
              <a:spcBef>
                <a:spcPts val="0"/>
              </a:spcBef>
              <a:buNone/>
            </a:pPr>
            <a:r>
              <a:rPr lang="en-IN" sz="1200" dirty="0"/>
              <a:t>		</a:t>
            </a:r>
            <a:r>
              <a:rPr lang="en-IN" sz="1200" dirty="0" err="1"/>
              <a:t>v.bound</a:t>
            </a:r>
            <a:r>
              <a:rPr lang="en-IN" sz="1200" dirty="0"/>
              <a:t> = bound(v, n, W, </a:t>
            </a:r>
            <a:r>
              <a:rPr lang="en-IN" sz="1200" dirty="0" err="1"/>
              <a:t>arr</a:t>
            </a:r>
            <a:r>
              <a:rPr lang="en-IN" sz="1200" dirty="0"/>
              <a:t>);</a:t>
            </a:r>
          </a:p>
          <a:p>
            <a:pPr marL="0" indent="0">
              <a:lnSpc>
                <a:spcPct val="100000"/>
              </a:lnSpc>
              <a:spcBef>
                <a:spcPts val="0"/>
              </a:spcBef>
              <a:buNone/>
            </a:pPr>
            <a:r>
              <a:rPr lang="en-IN" sz="1200" dirty="0"/>
              <a:t>		if (</a:t>
            </a:r>
            <a:r>
              <a:rPr lang="en-IN" sz="1200" dirty="0" err="1"/>
              <a:t>v.bound</a:t>
            </a:r>
            <a:r>
              <a:rPr lang="en-IN" sz="1200" dirty="0"/>
              <a:t> &gt; </a:t>
            </a:r>
            <a:r>
              <a:rPr lang="en-IN" sz="1200" dirty="0" err="1"/>
              <a:t>maxProfit</a:t>
            </a:r>
            <a:r>
              <a:rPr lang="en-IN" sz="1200" dirty="0"/>
              <a:t>)</a:t>
            </a:r>
          </a:p>
          <a:p>
            <a:pPr marL="0" indent="0">
              <a:lnSpc>
                <a:spcPct val="100000"/>
              </a:lnSpc>
              <a:spcBef>
                <a:spcPts val="0"/>
              </a:spcBef>
              <a:buNone/>
            </a:pPr>
            <a:r>
              <a:rPr lang="en-IN" sz="1200" dirty="0"/>
              <a:t>			</a:t>
            </a:r>
            <a:r>
              <a:rPr lang="en-IN" sz="1200" dirty="0" err="1"/>
              <a:t>Q.push</a:t>
            </a:r>
            <a:r>
              <a:rPr lang="en-IN" sz="1200" dirty="0"/>
              <a:t>(v);</a:t>
            </a:r>
          </a:p>
          <a:p>
            <a:pPr marL="0" indent="0">
              <a:lnSpc>
                <a:spcPct val="100000"/>
              </a:lnSpc>
              <a:spcBef>
                <a:spcPts val="0"/>
              </a:spcBef>
              <a:buNone/>
            </a:pPr>
            <a:r>
              <a:rPr lang="en-IN" sz="1200" dirty="0"/>
              <a:t>	}</a:t>
            </a:r>
          </a:p>
          <a:p>
            <a:pPr marL="0" indent="0">
              <a:lnSpc>
                <a:spcPct val="100000"/>
              </a:lnSpc>
              <a:spcBef>
                <a:spcPts val="0"/>
              </a:spcBef>
              <a:buNone/>
            </a:pPr>
            <a:r>
              <a:rPr lang="en-IN" sz="1200" dirty="0"/>
              <a:t>	return </a:t>
            </a:r>
            <a:r>
              <a:rPr lang="en-IN" sz="1200" dirty="0" err="1"/>
              <a:t>maxProfit</a:t>
            </a:r>
            <a:r>
              <a:rPr lang="en-IN" sz="1200" dirty="0"/>
              <a:t>;</a:t>
            </a:r>
          </a:p>
          <a:p>
            <a:pPr marL="0" indent="0">
              <a:lnSpc>
                <a:spcPct val="100000"/>
              </a:lnSpc>
              <a:spcBef>
                <a:spcPts val="0"/>
              </a:spcBef>
              <a:buNone/>
            </a:pPr>
            <a:endParaRPr lang="en-IN" sz="1200" dirty="0"/>
          </a:p>
          <a:p>
            <a:pPr marL="0" indent="0">
              <a:lnSpc>
                <a:spcPct val="100000"/>
              </a:lnSpc>
              <a:spcBef>
                <a:spcPts val="0"/>
              </a:spcBef>
              <a:buNone/>
            </a:pPr>
            <a:r>
              <a:rPr lang="en-IN" sz="1200" dirty="0"/>
              <a:t>int main()</a:t>
            </a:r>
          </a:p>
          <a:p>
            <a:pPr marL="0" indent="0">
              <a:lnSpc>
                <a:spcPct val="100000"/>
              </a:lnSpc>
              <a:spcBef>
                <a:spcPts val="0"/>
              </a:spcBef>
              <a:buNone/>
            </a:pPr>
            <a:r>
              <a:rPr lang="en-IN" sz="1200" dirty="0"/>
              <a:t>{</a:t>
            </a:r>
          </a:p>
          <a:p>
            <a:pPr marL="0" indent="0">
              <a:lnSpc>
                <a:spcPct val="100000"/>
              </a:lnSpc>
              <a:spcBef>
                <a:spcPts val="0"/>
              </a:spcBef>
              <a:buNone/>
            </a:pPr>
            <a:r>
              <a:rPr lang="en-IN" sz="1200" dirty="0"/>
              <a:t>	int W = 10; // Weight of knapsack</a:t>
            </a:r>
          </a:p>
          <a:p>
            <a:pPr marL="0" indent="0">
              <a:lnSpc>
                <a:spcPct val="100000"/>
              </a:lnSpc>
              <a:spcBef>
                <a:spcPts val="0"/>
              </a:spcBef>
              <a:buNone/>
            </a:pPr>
            <a:r>
              <a:rPr lang="en-IN" sz="1200" dirty="0"/>
              <a:t>	Item </a:t>
            </a:r>
            <a:r>
              <a:rPr lang="en-IN" sz="1200" dirty="0" err="1"/>
              <a:t>arr</a:t>
            </a:r>
            <a:r>
              <a:rPr lang="en-IN" sz="1200" dirty="0"/>
              <a:t>[] = {{2, 30}, {3.14, 40}, {1.98, 80},</a:t>
            </a:r>
          </a:p>
          <a:p>
            <a:pPr marL="0" indent="0">
              <a:lnSpc>
                <a:spcPct val="100000"/>
              </a:lnSpc>
              <a:spcBef>
                <a:spcPts val="0"/>
              </a:spcBef>
              <a:buNone/>
            </a:pPr>
            <a:r>
              <a:rPr lang="en-IN" sz="1200" dirty="0"/>
              <a:t>				{5, 85}, {3, 40}};</a:t>
            </a:r>
          </a:p>
          <a:p>
            <a:pPr marL="0" indent="0">
              <a:lnSpc>
                <a:spcPct val="100000"/>
              </a:lnSpc>
              <a:spcBef>
                <a:spcPts val="0"/>
              </a:spcBef>
              <a:buNone/>
            </a:pPr>
            <a:r>
              <a:rPr lang="en-IN" sz="1200" dirty="0"/>
              <a:t>	int n = </a:t>
            </a:r>
            <a:r>
              <a:rPr lang="en-IN" sz="1200" dirty="0" err="1"/>
              <a:t>sizeof</a:t>
            </a:r>
            <a:r>
              <a:rPr lang="en-IN" sz="1200" dirty="0"/>
              <a:t>(</a:t>
            </a:r>
            <a:r>
              <a:rPr lang="en-IN" sz="1200" dirty="0" err="1"/>
              <a:t>arr</a:t>
            </a:r>
            <a:r>
              <a:rPr lang="en-IN" sz="1200" dirty="0"/>
              <a:t>) / </a:t>
            </a:r>
            <a:r>
              <a:rPr lang="en-IN" sz="1200" dirty="0" err="1"/>
              <a:t>sizeof</a:t>
            </a:r>
            <a:r>
              <a:rPr lang="en-IN" sz="1200" dirty="0"/>
              <a:t>(</a:t>
            </a:r>
            <a:r>
              <a:rPr lang="en-IN" sz="1200" dirty="0" err="1"/>
              <a:t>arr</a:t>
            </a:r>
            <a:r>
              <a:rPr lang="en-IN" sz="1200" dirty="0"/>
              <a:t>[0]);</a:t>
            </a:r>
          </a:p>
          <a:p>
            <a:pPr marL="0" indent="0">
              <a:lnSpc>
                <a:spcPct val="100000"/>
              </a:lnSpc>
              <a:spcBef>
                <a:spcPts val="0"/>
              </a:spcBef>
              <a:buNone/>
            </a:pPr>
            <a:r>
              <a:rPr lang="en-IN" sz="1200" dirty="0"/>
              <a:t>	</a:t>
            </a:r>
            <a:r>
              <a:rPr lang="en-IN" sz="1200" dirty="0" err="1"/>
              <a:t>cout</a:t>
            </a:r>
            <a:r>
              <a:rPr lang="en-IN" sz="1200" dirty="0"/>
              <a:t> &lt;&lt; "Maximum possible profit = "</a:t>
            </a:r>
          </a:p>
          <a:p>
            <a:pPr marL="0" indent="0">
              <a:lnSpc>
                <a:spcPct val="100000"/>
              </a:lnSpc>
              <a:spcBef>
                <a:spcPts val="0"/>
              </a:spcBef>
              <a:buNone/>
            </a:pPr>
            <a:r>
              <a:rPr lang="en-IN" sz="1200" dirty="0"/>
              <a:t>		&lt;&lt; knapsack(W, </a:t>
            </a:r>
            <a:r>
              <a:rPr lang="en-IN" sz="1200" dirty="0" err="1"/>
              <a:t>arr</a:t>
            </a:r>
            <a:r>
              <a:rPr lang="en-IN" sz="1200" dirty="0"/>
              <a:t>, n);</a:t>
            </a:r>
          </a:p>
          <a:p>
            <a:pPr marL="0" indent="0">
              <a:lnSpc>
                <a:spcPct val="100000"/>
              </a:lnSpc>
              <a:spcBef>
                <a:spcPts val="0"/>
              </a:spcBef>
              <a:buNone/>
            </a:pPr>
            <a:r>
              <a:rPr lang="en-IN" sz="1200" dirty="0"/>
              <a:t>	return 0;</a:t>
            </a:r>
          </a:p>
          <a:p>
            <a:pPr marL="0" indent="0">
              <a:lnSpc>
                <a:spcPct val="100000"/>
              </a:lnSpc>
              <a:spcBef>
                <a:spcPts val="0"/>
              </a:spcBef>
              <a:buNone/>
            </a:pPr>
            <a:r>
              <a:rPr lang="en-IN" sz="1200" dirty="0"/>
              <a:t>}</a:t>
            </a:r>
          </a:p>
          <a:p>
            <a:pPr marL="0" indent="0">
              <a:lnSpc>
                <a:spcPct val="100000"/>
              </a:lnSpc>
              <a:spcBef>
                <a:spcPts val="0"/>
              </a:spcBef>
              <a:buNone/>
            </a:pPr>
            <a:endParaRPr lang="en-IN" sz="1200" dirty="0"/>
          </a:p>
          <a:p>
            <a:pPr marL="0" indent="0">
              <a:lnSpc>
                <a:spcPct val="100000"/>
              </a:lnSpc>
              <a:spcBef>
                <a:spcPts val="0"/>
              </a:spcBef>
              <a:buNone/>
            </a:pPr>
            <a:r>
              <a:rPr lang="en-IN" sz="1200" dirty="0"/>
              <a:t>	</a:t>
            </a:r>
          </a:p>
        </p:txBody>
      </p:sp>
    </p:spTree>
    <p:extLst>
      <p:ext uri="{BB962C8B-B14F-4D97-AF65-F5344CB8AC3E}">
        <p14:creationId xmlns:p14="http://schemas.microsoft.com/office/powerpoint/2010/main" val="301392485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F11A6B65-5A20-4F4D-ACBB-ED50132D4571}"/>
              </a:ext>
            </a:extLst>
          </p:cNvPr>
          <p:cNvSpPr>
            <a:spLocks noGrp="1"/>
          </p:cNvSpPr>
          <p:nvPr>
            <p:ph type="ctrTitle"/>
          </p:nvPr>
        </p:nvSpPr>
        <p:spPr/>
        <p:txBody>
          <a:bodyPr/>
          <a:lstStyle/>
          <a:p>
            <a:r>
              <a:rPr lang="en-US" sz="8800" dirty="0"/>
              <a:t>THANK YOU</a:t>
            </a:r>
          </a:p>
        </p:txBody>
      </p:sp>
      <p:sp>
        <p:nvSpPr>
          <p:cNvPr id="4" name="Text Placeholder 3">
            <a:extLst>
              <a:ext uri="{FF2B5EF4-FFF2-40B4-BE49-F238E27FC236}">
                <a16:creationId xmlns:a16="http://schemas.microsoft.com/office/drawing/2014/main" id="{60828E04-9C2A-4859-8050-C2DF67A249CB}"/>
              </a:ext>
            </a:extLst>
          </p:cNvPr>
          <p:cNvSpPr>
            <a:spLocks noGrp="1"/>
          </p:cNvSpPr>
          <p:nvPr>
            <p:ph type="body" sz="quarter" idx="15"/>
          </p:nvPr>
        </p:nvSpPr>
        <p:spPr>
          <a:xfrm>
            <a:off x="1854320" y="4035727"/>
            <a:ext cx="6798250" cy="500895"/>
          </a:xfrm>
        </p:spPr>
        <p:txBody>
          <a:bodyPr/>
          <a:lstStyle/>
          <a:p>
            <a:r>
              <a:rPr lang="en-US" dirty="0"/>
              <a:t>For Codes of the problem navigate to below link</a:t>
            </a:r>
          </a:p>
        </p:txBody>
      </p:sp>
      <p:pic>
        <p:nvPicPr>
          <p:cNvPr id="11" name="Graphic 10" descr="Link">
            <a:extLst>
              <a:ext uri="{FF2B5EF4-FFF2-40B4-BE49-F238E27FC236}">
                <a16:creationId xmlns:a16="http://schemas.microsoft.com/office/drawing/2014/main" id="{0718E6E0-05A2-479C-AEA8-1A385EB73474}"/>
              </a:ext>
            </a:extLst>
          </p:cNvPr>
          <p:cNvPicPr>
            <a:picLocks noChangeAspect="1"/>
          </p:cNvPicPr>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2797362" y="4785086"/>
            <a:ext cx="500895" cy="500895"/>
          </a:xfrm>
          <a:prstGeom prst="rect">
            <a:avLst/>
          </a:prstGeom>
        </p:spPr>
      </p:pic>
      <p:sp>
        <p:nvSpPr>
          <p:cNvPr id="21" name="Text Placeholder 20">
            <a:extLst>
              <a:ext uri="{FF2B5EF4-FFF2-40B4-BE49-F238E27FC236}">
                <a16:creationId xmlns:a16="http://schemas.microsoft.com/office/drawing/2014/main" id="{E382DE25-E72C-473B-AB0F-13DF377E6A8F}"/>
              </a:ext>
            </a:extLst>
          </p:cNvPr>
          <p:cNvSpPr>
            <a:spLocks noGrp="1"/>
          </p:cNvSpPr>
          <p:nvPr>
            <p:ph type="body" sz="quarter" idx="18"/>
          </p:nvPr>
        </p:nvSpPr>
        <p:spPr>
          <a:xfrm>
            <a:off x="3420177" y="4834292"/>
            <a:ext cx="5388543" cy="500895"/>
          </a:xfrm>
        </p:spPr>
        <p:txBody>
          <a:bodyPr/>
          <a:lstStyle/>
          <a:p>
            <a:r>
              <a:rPr lang="en-IN" sz="2400" dirty="0">
                <a:hlinkClick r:id="rId4">
                  <a:extLst>
                    <a:ext uri="{A12FA001-AC4F-418D-AE19-62706E023703}">
                      <ahyp:hlinkClr xmlns:ahyp="http://schemas.microsoft.com/office/drawing/2018/hyperlinkcolor" val="tx"/>
                    </a:ext>
                  </a:extLst>
                </a:hlinkClick>
              </a:rPr>
              <a:t>https://github.com/nitcse2018/daa-prasium</a:t>
            </a:r>
            <a:endParaRPr lang="en-US" sz="2400" dirty="0"/>
          </a:p>
        </p:txBody>
      </p:sp>
      <p:sp>
        <p:nvSpPr>
          <p:cNvPr id="22" name="TextBox 21">
            <a:extLst>
              <a:ext uri="{FF2B5EF4-FFF2-40B4-BE49-F238E27FC236}">
                <a16:creationId xmlns:a16="http://schemas.microsoft.com/office/drawing/2014/main" id="{19352CF6-0F22-45A8-B28B-37FAFCE5C5D6}"/>
              </a:ext>
            </a:extLst>
          </p:cNvPr>
          <p:cNvSpPr txBox="1"/>
          <p:nvPr/>
        </p:nvSpPr>
        <p:spPr>
          <a:xfrm>
            <a:off x="10251642" y="182562"/>
            <a:ext cx="1662546" cy="404658"/>
          </a:xfrm>
          <a:prstGeom prst="rect">
            <a:avLst/>
          </a:prstGeom>
          <a:noFill/>
        </p:spPr>
        <p:txBody>
          <a:bodyPr wrap="square" lIns="0" tIns="36000" rIns="0" bIns="0" rtlCol="0">
            <a:spAutoFit/>
          </a:bodyPr>
          <a:lstStyle/>
          <a:p>
            <a:pPr algn="r">
              <a:lnSpc>
                <a:spcPts val="1400"/>
              </a:lnSpc>
            </a:pPr>
            <a:r>
              <a:rPr lang="en-US" sz="1600" b="1" spc="-100" dirty="0">
                <a:solidFill>
                  <a:schemeClr val="tx1">
                    <a:lumMod val="50000"/>
                    <a:lumOff val="50000"/>
                  </a:schemeClr>
                </a:solidFill>
                <a:latin typeface="Corbel" panose="020B0503020204020204" pitchFamily="34" charset="0"/>
              </a:rPr>
              <a:t>FIRST UP</a:t>
            </a:r>
            <a:br>
              <a:rPr lang="en-US" sz="1600" b="1" spc="-100" dirty="0">
                <a:solidFill>
                  <a:schemeClr val="tx1">
                    <a:lumMod val="50000"/>
                    <a:lumOff val="50000"/>
                  </a:schemeClr>
                </a:solidFill>
                <a:latin typeface="Corbel" panose="020B0503020204020204" pitchFamily="34" charset="0"/>
              </a:rPr>
            </a:br>
            <a:r>
              <a:rPr lang="en-US" sz="1600" b="1" spc="-100" baseline="0" dirty="0">
                <a:solidFill>
                  <a:schemeClr val="accent1"/>
                </a:solidFill>
                <a:latin typeface="Corbel" panose="020B0503020204020204" pitchFamily="34" charset="0"/>
              </a:rPr>
              <a:t> </a:t>
            </a:r>
            <a:r>
              <a:rPr lang="en-US" sz="1600" b="1" spc="-100" dirty="0">
                <a:latin typeface="Corbel" panose="020B0503020204020204" pitchFamily="34" charset="0"/>
              </a:rPr>
              <a:t>CONSULTANTS</a:t>
            </a:r>
            <a:endParaRPr lang="en-US" sz="1600" b="1" spc="-100" baseline="0" dirty="0">
              <a:solidFill>
                <a:schemeClr val="tx1"/>
              </a:solidFill>
              <a:latin typeface="Corbel" panose="020B0503020204020204" pitchFamily="34" charset="0"/>
            </a:endParaRPr>
          </a:p>
        </p:txBody>
      </p:sp>
      <p:sp>
        <p:nvSpPr>
          <p:cNvPr id="12" name="Slide Number Placeholder 11">
            <a:extLst>
              <a:ext uri="{FF2B5EF4-FFF2-40B4-BE49-F238E27FC236}">
                <a16:creationId xmlns:a16="http://schemas.microsoft.com/office/drawing/2014/main" id="{91814EC9-246A-4C6E-941E-5774FE72F08E}"/>
              </a:ext>
            </a:extLst>
          </p:cNvPr>
          <p:cNvSpPr>
            <a:spLocks noGrp="1"/>
          </p:cNvSpPr>
          <p:nvPr>
            <p:ph type="sldNum" sz="quarter" idx="4294967295"/>
          </p:nvPr>
        </p:nvSpPr>
        <p:spPr>
          <a:xfrm>
            <a:off x="11914188" y="6402388"/>
            <a:ext cx="277812" cy="273050"/>
          </a:xfrm>
        </p:spPr>
        <p:txBody>
          <a:bodyPr/>
          <a:lstStyle/>
          <a:p>
            <a:fld id="{19B51A1E-902D-48AF-9020-955120F399B6}" type="slidenum">
              <a:rPr lang="en-US" smtClean="0"/>
              <a:pPr/>
              <a:t>45</a:t>
            </a:fld>
            <a:endParaRPr lang="en-US" dirty="0"/>
          </a:p>
        </p:txBody>
      </p:sp>
      <p:sp>
        <p:nvSpPr>
          <p:cNvPr id="13" name="Rectangle 12">
            <a:extLst>
              <a:ext uri="{FF2B5EF4-FFF2-40B4-BE49-F238E27FC236}">
                <a16:creationId xmlns:a16="http://schemas.microsoft.com/office/drawing/2014/main" id="{0598B82E-0709-4DD6-A9DD-1622A4D2CBBC}"/>
              </a:ext>
            </a:extLst>
          </p:cNvPr>
          <p:cNvSpPr/>
          <p:nvPr/>
        </p:nvSpPr>
        <p:spPr>
          <a:xfrm>
            <a:off x="10609170" y="182562"/>
            <a:ext cx="1446706"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15367830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14BB625-C2E8-474B-BC61-1AE4C1CCFE4C}"/>
              </a:ext>
            </a:extLst>
          </p:cNvPr>
          <p:cNvSpPr>
            <a:spLocks noGrp="1"/>
          </p:cNvSpPr>
          <p:nvPr>
            <p:ph sz="half" idx="1"/>
          </p:nvPr>
        </p:nvSpPr>
        <p:spPr>
          <a:xfrm>
            <a:off x="431800" y="1512000"/>
            <a:ext cx="9131100" cy="4889750"/>
          </a:xfrm>
        </p:spPr>
        <p:txBody>
          <a:bodyPr/>
          <a:lstStyle/>
          <a:p>
            <a:pPr marL="457200" indent="-457200" algn="just">
              <a:buFont typeface="+mj-lt"/>
              <a:buAutoNum type="arabicPeriod"/>
            </a:pPr>
            <a:r>
              <a:rPr lang="en-IN" sz="2600" b="1" dirty="0">
                <a:solidFill>
                  <a:schemeClr val="tx1"/>
                </a:solidFill>
              </a:rPr>
              <a:t>Divide :</a:t>
            </a:r>
            <a:r>
              <a:rPr lang="en-IN" sz="2600" dirty="0">
                <a:solidFill>
                  <a:schemeClr val="tx1"/>
                </a:solidFill>
              </a:rPr>
              <a:t> Divide the given problem into sub-problems using recursion.</a:t>
            </a:r>
          </a:p>
          <a:p>
            <a:pPr marL="457200" indent="-457200" algn="just">
              <a:buFont typeface="+mj-lt"/>
              <a:buAutoNum type="arabicPeriod"/>
            </a:pPr>
            <a:endParaRPr lang="en-IN" sz="2600" b="1" dirty="0">
              <a:solidFill>
                <a:schemeClr val="tx1"/>
              </a:solidFill>
            </a:endParaRPr>
          </a:p>
          <a:p>
            <a:pPr marL="457200" indent="-457200" algn="just">
              <a:buFont typeface="+mj-lt"/>
              <a:buAutoNum type="arabicPeriod"/>
            </a:pPr>
            <a:r>
              <a:rPr lang="en-IN" sz="2600" b="1" dirty="0">
                <a:solidFill>
                  <a:schemeClr val="tx1"/>
                </a:solidFill>
              </a:rPr>
              <a:t>Conquer :</a:t>
            </a:r>
            <a:r>
              <a:rPr lang="en-IN" sz="2600" dirty="0">
                <a:solidFill>
                  <a:schemeClr val="tx1"/>
                </a:solidFill>
              </a:rPr>
              <a:t> Solve the smaller sub-problems recursively. If the subproblem is small enough, solve it directly.</a:t>
            </a:r>
          </a:p>
          <a:p>
            <a:pPr marL="457200" indent="-457200" algn="just">
              <a:buFont typeface="+mj-lt"/>
              <a:buAutoNum type="arabicPeriod"/>
            </a:pPr>
            <a:endParaRPr lang="en-IN" sz="2600" b="1" dirty="0">
              <a:solidFill>
                <a:schemeClr val="tx1"/>
              </a:solidFill>
            </a:endParaRPr>
          </a:p>
          <a:p>
            <a:pPr marL="457200" indent="-457200" algn="just">
              <a:buFont typeface="+mj-lt"/>
              <a:buAutoNum type="arabicPeriod"/>
            </a:pPr>
            <a:r>
              <a:rPr lang="en-IN" sz="2600" b="1" dirty="0">
                <a:solidFill>
                  <a:schemeClr val="tx1"/>
                </a:solidFill>
              </a:rPr>
              <a:t>Combine : </a:t>
            </a:r>
            <a:r>
              <a:rPr lang="en-IN" sz="2600" dirty="0">
                <a:solidFill>
                  <a:schemeClr val="tx1"/>
                </a:solidFill>
              </a:rPr>
              <a:t>Combine the solutions of the sub problems which is part of the recursive process to achieve the solution.</a:t>
            </a:r>
            <a:r>
              <a:rPr lang="en-IN" sz="2600" b="1" dirty="0">
                <a:solidFill>
                  <a:schemeClr val="tx1"/>
                </a:solidFill>
              </a:rPr>
              <a:t> </a:t>
            </a:r>
          </a:p>
          <a:p>
            <a:pPr marL="0" indent="0" algn="just">
              <a:buNone/>
            </a:pPr>
            <a:r>
              <a:rPr lang="en-IN" sz="2600" b="1" dirty="0">
                <a:solidFill>
                  <a:schemeClr val="tx1"/>
                </a:solidFill>
              </a:rPr>
              <a:t>     Examples : </a:t>
            </a:r>
            <a:r>
              <a:rPr lang="en-IN" sz="2600" dirty="0">
                <a:solidFill>
                  <a:schemeClr val="tx1"/>
                </a:solidFill>
              </a:rPr>
              <a:t> Merge Sort, Binary Search ,Quick Sort ,etc.</a:t>
            </a:r>
            <a:endParaRPr lang="en-IN" sz="2600" b="1" dirty="0">
              <a:solidFill>
                <a:schemeClr val="tx1"/>
              </a:solidFill>
            </a:endParaRPr>
          </a:p>
        </p:txBody>
      </p:sp>
      <p:sp>
        <p:nvSpPr>
          <p:cNvPr id="3" name="Slide Number Placeholder 2">
            <a:extLst>
              <a:ext uri="{FF2B5EF4-FFF2-40B4-BE49-F238E27FC236}">
                <a16:creationId xmlns:a16="http://schemas.microsoft.com/office/drawing/2014/main" id="{20AF5C79-C97E-48B7-9B44-B263A97CE2EB}"/>
              </a:ext>
            </a:extLst>
          </p:cNvPr>
          <p:cNvSpPr>
            <a:spLocks noGrp="1"/>
          </p:cNvSpPr>
          <p:nvPr>
            <p:ph type="sldNum" sz="quarter" idx="34"/>
          </p:nvPr>
        </p:nvSpPr>
        <p:spPr/>
        <p:txBody>
          <a:bodyPr/>
          <a:lstStyle/>
          <a:p>
            <a:fld id="{19B51A1E-902D-48AF-9020-955120F399B6}" type="slidenum">
              <a:rPr lang="en-US" noProof="0" smtClean="0"/>
              <a:pPr/>
              <a:t>5</a:t>
            </a:fld>
            <a:endParaRPr lang="en-US" noProof="0" dirty="0"/>
          </a:p>
        </p:txBody>
      </p:sp>
      <p:sp>
        <p:nvSpPr>
          <p:cNvPr id="5" name="Title 4">
            <a:extLst>
              <a:ext uri="{FF2B5EF4-FFF2-40B4-BE49-F238E27FC236}">
                <a16:creationId xmlns:a16="http://schemas.microsoft.com/office/drawing/2014/main" id="{3F1DA97F-6413-4B1B-BEED-51DD4C421E94}"/>
              </a:ext>
            </a:extLst>
          </p:cNvPr>
          <p:cNvSpPr>
            <a:spLocks noGrp="1"/>
          </p:cNvSpPr>
          <p:nvPr>
            <p:ph type="title"/>
          </p:nvPr>
        </p:nvSpPr>
        <p:spPr/>
        <p:txBody>
          <a:bodyPr/>
          <a:lstStyle/>
          <a:p>
            <a:r>
              <a:rPr lang="en-IN" dirty="0"/>
              <a:t>INTRODUCTION</a:t>
            </a:r>
          </a:p>
        </p:txBody>
      </p:sp>
      <p:sp>
        <p:nvSpPr>
          <p:cNvPr id="6" name="Text Placeholder 5">
            <a:extLst>
              <a:ext uri="{FF2B5EF4-FFF2-40B4-BE49-F238E27FC236}">
                <a16:creationId xmlns:a16="http://schemas.microsoft.com/office/drawing/2014/main" id="{72CA40CE-AD2D-4557-AE11-11B750FCD124}"/>
              </a:ext>
            </a:extLst>
          </p:cNvPr>
          <p:cNvSpPr>
            <a:spLocks noGrp="1"/>
          </p:cNvSpPr>
          <p:nvPr>
            <p:ph type="body" sz="quarter" idx="32"/>
          </p:nvPr>
        </p:nvSpPr>
        <p:spPr/>
        <p:txBody>
          <a:bodyPr/>
          <a:lstStyle/>
          <a:p>
            <a:r>
              <a:rPr lang="en-IN" sz="2400" dirty="0"/>
              <a:t>How does the algorithms work?</a:t>
            </a:r>
          </a:p>
        </p:txBody>
      </p:sp>
      <p:sp>
        <p:nvSpPr>
          <p:cNvPr id="9" name="Rectangle 8">
            <a:extLst>
              <a:ext uri="{FF2B5EF4-FFF2-40B4-BE49-F238E27FC236}">
                <a16:creationId xmlns:a16="http://schemas.microsoft.com/office/drawing/2014/main" id="{E4557530-4D0B-4678-B7DD-81583EB20B44}"/>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48666658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Problem Statement</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6</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31800" y="1136342"/>
            <a:ext cx="9198000" cy="5090419"/>
          </a:xfrm>
        </p:spPr>
        <p:txBody>
          <a:bodyPr/>
          <a:lstStyle/>
          <a:p>
            <a:pPr marL="0" indent="0" algn="ctr">
              <a:buNone/>
            </a:pPr>
            <a:r>
              <a:rPr lang="en-IN" sz="4000" b="1" u="sng" dirty="0"/>
              <a:t>Maximum Subarray Sum using Divide and Conquer algorithm</a:t>
            </a:r>
          </a:p>
          <a:p>
            <a:pPr marL="0" indent="0" algn="just">
              <a:buNone/>
            </a:pPr>
            <a:endParaRPr lang="en-IN" sz="2800" dirty="0"/>
          </a:p>
          <a:p>
            <a:pPr marL="0" indent="0" algn="just">
              <a:buNone/>
            </a:pPr>
            <a:r>
              <a:rPr lang="en-IN" sz="2800" dirty="0"/>
              <a:t>Given a one dimensional array that may contain both positive and negative integers, find the sum of contiguous subarray of numbers which has the largest sum.</a:t>
            </a:r>
          </a:p>
          <a:p>
            <a:pPr marL="0" indent="0" algn="just">
              <a:buNone/>
            </a:pPr>
            <a:r>
              <a:rPr lang="en-IN" sz="2800" dirty="0">
                <a:solidFill>
                  <a:srgbClr val="92D050"/>
                </a:solidFill>
              </a:rPr>
              <a:t>For example</a:t>
            </a:r>
            <a:r>
              <a:rPr lang="en-IN" sz="2800" dirty="0"/>
              <a:t>, if the given array is {-2, -5, </a:t>
            </a:r>
            <a:r>
              <a:rPr lang="en-IN" sz="2800" b="1" dirty="0">
                <a:solidFill>
                  <a:schemeClr val="accent5">
                    <a:lumMod val="60000"/>
                    <a:lumOff val="40000"/>
                  </a:schemeClr>
                </a:solidFill>
              </a:rPr>
              <a:t>6, -2, -3, 1, 5</a:t>
            </a:r>
            <a:r>
              <a:rPr lang="en-IN" sz="2800" dirty="0"/>
              <a:t>, -6}, then the maximum subarray sum is 7 .</a:t>
            </a:r>
          </a:p>
          <a:p>
            <a:pPr marL="0" indent="0">
              <a:buNone/>
            </a:pPr>
            <a:endParaRPr lang="en-IN" dirty="0"/>
          </a:p>
        </p:txBody>
      </p:sp>
    </p:spTree>
    <p:extLst>
      <p:ext uri="{BB962C8B-B14F-4D97-AF65-F5344CB8AC3E}">
        <p14:creationId xmlns:p14="http://schemas.microsoft.com/office/powerpoint/2010/main" val="126229869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55615-D019-4570-889E-B7B6D51C80B8}"/>
              </a:ext>
            </a:extLst>
          </p:cNvPr>
          <p:cNvSpPr>
            <a:spLocks noGrp="1"/>
          </p:cNvSpPr>
          <p:nvPr>
            <p:ph type="title"/>
          </p:nvPr>
        </p:nvSpPr>
        <p:spPr/>
        <p:txBody>
          <a:bodyPr/>
          <a:lstStyle/>
          <a:p>
            <a:r>
              <a:rPr lang="en-IN" dirty="0"/>
              <a:t>SOLUTION  APPROACH </a:t>
            </a:r>
          </a:p>
        </p:txBody>
      </p:sp>
      <p:sp>
        <p:nvSpPr>
          <p:cNvPr id="4" name="Text Placeholder 3">
            <a:extLst>
              <a:ext uri="{FF2B5EF4-FFF2-40B4-BE49-F238E27FC236}">
                <a16:creationId xmlns:a16="http://schemas.microsoft.com/office/drawing/2014/main" id="{B0D432E6-2B73-4962-AD36-C69FDAB7677A}"/>
              </a:ext>
            </a:extLst>
          </p:cNvPr>
          <p:cNvSpPr>
            <a:spLocks noGrp="1"/>
          </p:cNvSpPr>
          <p:nvPr>
            <p:ph type="body" idx="1"/>
          </p:nvPr>
        </p:nvSpPr>
        <p:spPr>
          <a:xfrm>
            <a:off x="350964" y="1112699"/>
            <a:ext cx="9370085" cy="5110548"/>
          </a:xfrm>
        </p:spPr>
        <p:txBody>
          <a:bodyPr/>
          <a:lstStyle/>
          <a:p>
            <a:pPr algn="just"/>
            <a:r>
              <a:rPr lang="en-IN" sz="3200" u="sng" dirty="0">
                <a:solidFill>
                  <a:schemeClr val="accent1"/>
                </a:solidFill>
              </a:rPr>
              <a:t>Naïve method </a:t>
            </a:r>
            <a:endParaRPr lang="en-IN" sz="2800" u="sng" dirty="0"/>
          </a:p>
          <a:p>
            <a:pPr marL="457200" indent="-457200" algn="just">
              <a:buFont typeface="Arial" panose="020B0604020202020204" pitchFamily="34" charset="0"/>
              <a:buChar char="•"/>
            </a:pPr>
            <a:r>
              <a:rPr lang="en-IN" sz="2800" dirty="0"/>
              <a:t>Run two loops </a:t>
            </a:r>
          </a:p>
          <a:p>
            <a:pPr marL="457200" indent="-457200" algn="just">
              <a:buFont typeface="Arial" panose="020B0604020202020204" pitchFamily="34" charset="0"/>
              <a:buChar char="•"/>
            </a:pPr>
            <a:r>
              <a:rPr lang="en-IN" sz="2800" dirty="0"/>
              <a:t>the outer loop selects the beginning element and find the maximum possible sum with first element picked by outer loop, and</a:t>
            </a:r>
          </a:p>
          <a:p>
            <a:pPr marL="457200" indent="-457200" algn="just">
              <a:buFont typeface="Arial" panose="020B0604020202020204" pitchFamily="34" charset="0"/>
              <a:buChar char="•"/>
            </a:pPr>
            <a:r>
              <a:rPr lang="en-IN" sz="2800" dirty="0"/>
              <a:t>compares this maximum with the overall maximum value.</a:t>
            </a:r>
          </a:p>
          <a:p>
            <a:pPr algn="just"/>
            <a:endParaRPr lang="en-IN" sz="2800" dirty="0"/>
          </a:p>
          <a:p>
            <a:pPr algn="just"/>
            <a:r>
              <a:rPr lang="en-IN" sz="2800" dirty="0"/>
              <a:t>The time complexity of this approach is </a:t>
            </a:r>
            <a:r>
              <a:rPr lang="en-IN" sz="2800" dirty="0">
                <a:solidFill>
                  <a:schemeClr val="accent4">
                    <a:lumMod val="40000"/>
                    <a:lumOff val="60000"/>
                  </a:schemeClr>
                </a:solidFill>
              </a:rPr>
              <a:t>O( n</a:t>
            </a:r>
            <a:r>
              <a:rPr lang="en-IN" sz="2800" baseline="30000" dirty="0">
                <a:solidFill>
                  <a:schemeClr val="accent4">
                    <a:lumMod val="40000"/>
                    <a:lumOff val="60000"/>
                  </a:schemeClr>
                </a:solidFill>
              </a:rPr>
              <a:t>2  </a:t>
            </a:r>
            <a:r>
              <a:rPr lang="en-IN" sz="2800" dirty="0">
                <a:solidFill>
                  <a:schemeClr val="accent4">
                    <a:lumMod val="40000"/>
                    <a:lumOff val="60000"/>
                  </a:schemeClr>
                </a:solidFill>
              </a:rPr>
              <a:t>).</a:t>
            </a:r>
          </a:p>
        </p:txBody>
      </p:sp>
      <p:sp>
        <p:nvSpPr>
          <p:cNvPr id="8" name="Slide Number Placeholder 7">
            <a:extLst>
              <a:ext uri="{FF2B5EF4-FFF2-40B4-BE49-F238E27FC236}">
                <a16:creationId xmlns:a16="http://schemas.microsoft.com/office/drawing/2014/main" id="{EC1067FD-3AA3-4FA4-AB56-011D7C75BC0D}"/>
              </a:ext>
            </a:extLst>
          </p:cNvPr>
          <p:cNvSpPr>
            <a:spLocks noGrp="1"/>
          </p:cNvSpPr>
          <p:nvPr>
            <p:ph type="sldNum" sz="quarter" idx="33"/>
          </p:nvPr>
        </p:nvSpPr>
        <p:spPr/>
        <p:txBody>
          <a:bodyPr/>
          <a:lstStyle/>
          <a:p>
            <a:fld id="{19B51A1E-902D-48AF-9020-955120F399B6}" type="slidenum">
              <a:rPr lang="en-US" noProof="0" smtClean="0"/>
              <a:pPr/>
              <a:t>7</a:t>
            </a:fld>
            <a:endParaRPr lang="en-US" noProof="0" dirty="0"/>
          </a:p>
        </p:txBody>
      </p:sp>
      <p:sp>
        <p:nvSpPr>
          <p:cNvPr id="5" name="Rectangle 4">
            <a:extLst>
              <a:ext uri="{FF2B5EF4-FFF2-40B4-BE49-F238E27FC236}">
                <a16:creationId xmlns:a16="http://schemas.microsoft.com/office/drawing/2014/main" id="{17999D16-B15B-4A6B-BB50-FA43A0FBF65B}"/>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74905037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E1491-8CBE-448E-977B-FF33B54956EB}"/>
              </a:ext>
            </a:extLst>
          </p:cNvPr>
          <p:cNvSpPr>
            <a:spLocks noGrp="1"/>
          </p:cNvSpPr>
          <p:nvPr>
            <p:ph type="title"/>
          </p:nvPr>
        </p:nvSpPr>
        <p:spPr/>
        <p:txBody>
          <a:bodyPr/>
          <a:lstStyle/>
          <a:p>
            <a:r>
              <a:rPr lang="en-IN" dirty="0"/>
              <a:t>SOLUTION  APPROACH </a:t>
            </a:r>
          </a:p>
        </p:txBody>
      </p:sp>
      <p:sp>
        <p:nvSpPr>
          <p:cNvPr id="7" name="Text Placeholder 6">
            <a:extLst>
              <a:ext uri="{FF2B5EF4-FFF2-40B4-BE49-F238E27FC236}">
                <a16:creationId xmlns:a16="http://schemas.microsoft.com/office/drawing/2014/main" id="{73B78CFA-12D0-42E0-B731-E4FFEF42D9ED}"/>
              </a:ext>
            </a:extLst>
          </p:cNvPr>
          <p:cNvSpPr>
            <a:spLocks noGrp="1"/>
          </p:cNvSpPr>
          <p:nvPr>
            <p:ph type="body" sz="quarter" idx="12"/>
          </p:nvPr>
        </p:nvSpPr>
        <p:spPr>
          <a:xfrm>
            <a:off x="431800" y="1410245"/>
            <a:ext cx="9198000" cy="5116429"/>
          </a:xfrm>
        </p:spPr>
        <p:txBody>
          <a:bodyPr/>
          <a:lstStyle/>
          <a:p>
            <a:pPr marL="0" indent="0" algn="just">
              <a:buNone/>
            </a:pPr>
            <a:r>
              <a:rPr lang="en-IN" sz="2800" b="1" dirty="0">
                <a:solidFill>
                  <a:srgbClr val="F539E8"/>
                </a:solidFill>
                <a:latin typeface="+mj-lt"/>
              </a:rPr>
              <a:t>USING DIVIDE &amp; CONQUER ALGORITHM :-</a:t>
            </a:r>
          </a:p>
          <a:p>
            <a:pPr algn="just"/>
            <a:r>
              <a:rPr lang="en-IN" sz="2800" dirty="0">
                <a:solidFill>
                  <a:schemeClr val="accent5">
                    <a:lumMod val="75000"/>
                  </a:schemeClr>
                </a:solidFill>
              </a:rPr>
              <a:t>Divide</a:t>
            </a:r>
            <a:r>
              <a:rPr lang="en-IN" sz="2800" dirty="0"/>
              <a:t> the array into two equal subarrays.</a:t>
            </a:r>
          </a:p>
          <a:p>
            <a:pPr algn="just"/>
            <a:r>
              <a:rPr lang="en-IN" sz="2800" dirty="0"/>
              <a:t>Recursively calculate the maximum subarray sum for left subarray.</a:t>
            </a:r>
          </a:p>
          <a:p>
            <a:pPr algn="just"/>
            <a:r>
              <a:rPr lang="en-IN" sz="2800" dirty="0"/>
              <a:t>Recursively calculate the maximum subarray sum for right subarray.</a:t>
            </a:r>
          </a:p>
          <a:p>
            <a:pPr algn="just"/>
            <a:r>
              <a:rPr lang="en-IN" sz="2800" dirty="0"/>
              <a:t>Find the maximum subarray sum that crosses mid element.</a:t>
            </a:r>
          </a:p>
          <a:p>
            <a:pPr algn="just"/>
            <a:r>
              <a:rPr lang="en-IN" sz="2800" dirty="0"/>
              <a:t>Return the maximum of above three sums.</a:t>
            </a:r>
          </a:p>
          <a:p>
            <a:pPr marL="0" indent="0" algn="just">
              <a:buNone/>
            </a:pPr>
            <a:endParaRPr lang="en-IN" sz="2800" dirty="0"/>
          </a:p>
          <a:p>
            <a:pPr algn="just">
              <a:buFont typeface="Wingdings" panose="05000000000000000000" pitchFamily="2" charset="2"/>
              <a:buChar char="v"/>
            </a:pPr>
            <a:r>
              <a:rPr lang="en-IN" sz="2800" dirty="0"/>
              <a:t>The time complexity of this approach is </a:t>
            </a:r>
            <a:r>
              <a:rPr lang="en-IN" sz="2800" dirty="0">
                <a:solidFill>
                  <a:srgbClr val="FF0000"/>
                </a:solidFill>
              </a:rPr>
              <a:t>O( n log(n)</a:t>
            </a:r>
            <a:r>
              <a:rPr lang="en-IN" sz="2800" baseline="30000" dirty="0">
                <a:solidFill>
                  <a:srgbClr val="FF0000"/>
                </a:solidFill>
              </a:rPr>
              <a:t> </a:t>
            </a:r>
            <a:r>
              <a:rPr lang="en-IN" sz="2800" dirty="0">
                <a:solidFill>
                  <a:srgbClr val="FF0000"/>
                </a:solidFill>
              </a:rPr>
              <a:t>)</a:t>
            </a:r>
          </a:p>
          <a:p>
            <a:endParaRPr lang="en-IN" sz="4000" b="1" dirty="0">
              <a:latin typeface="+mj-lt"/>
            </a:endParaRPr>
          </a:p>
        </p:txBody>
      </p:sp>
      <p:sp>
        <p:nvSpPr>
          <p:cNvPr id="8" name="Slide Number Placeholder 7">
            <a:extLst>
              <a:ext uri="{FF2B5EF4-FFF2-40B4-BE49-F238E27FC236}">
                <a16:creationId xmlns:a16="http://schemas.microsoft.com/office/drawing/2014/main" id="{E3DD4C7A-8C92-4DE7-85B5-15DE55ED57DB}"/>
              </a:ext>
            </a:extLst>
          </p:cNvPr>
          <p:cNvSpPr>
            <a:spLocks noGrp="1"/>
          </p:cNvSpPr>
          <p:nvPr>
            <p:ph type="sldNum" sz="quarter" idx="33"/>
          </p:nvPr>
        </p:nvSpPr>
        <p:spPr/>
        <p:txBody>
          <a:bodyPr/>
          <a:lstStyle/>
          <a:p>
            <a:fld id="{19B51A1E-902D-48AF-9020-955120F399B6}" type="slidenum">
              <a:rPr lang="en-US" noProof="0" smtClean="0"/>
              <a:pPr/>
              <a:t>8</a:t>
            </a:fld>
            <a:endParaRPr lang="en-US" noProof="0" dirty="0"/>
          </a:p>
        </p:txBody>
      </p:sp>
      <p:sp>
        <p:nvSpPr>
          <p:cNvPr id="5" name="Text Placeholder 5">
            <a:extLst>
              <a:ext uri="{FF2B5EF4-FFF2-40B4-BE49-F238E27FC236}">
                <a16:creationId xmlns:a16="http://schemas.microsoft.com/office/drawing/2014/main" id="{F437BA87-DFB2-479D-A048-3AF255044F3A}"/>
              </a:ext>
            </a:extLst>
          </p:cNvPr>
          <p:cNvSpPr>
            <a:spLocks noGrp="1"/>
          </p:cNvSpPr>
          <p:nvPr>
            <p:ph type="body" sz="quarter" idx="32"/>
          </p:nvPr>
        </p:nvSpPr>
        <p:spPr>
          <a:xfrm>
            <a:off x="431800" y="1008000"/>
            <a:ext cx="6895900" cy="360000"/>
          </a:xfrm>
        </p:spPr>
        <p:txBody>
          <a:bodyPr/>
          <a:lstStyle/>
          <a:p>
            <a:r>
              <a:rPr lang="en-IN" sz="2400" dirty="0">
                <a:solidFill>
                  <a:srgbClr val="00B050"/>
                </a:solidFill>
              </a:rPr>
              <a:t>How can we perform better ?</a:t>
            </a:r>
          </a:p>
        </p:txBody>
      </p:sp>
      <p:sp>
        <p:nvSpPr>
          <p:cNvPr id="6" name="Rectangle 5">
            <a:extLst>
              <a:ext uri="{FF2B5EF4-FFF2-40B4-BE49-F238E27FC236}">
                <a16:creationId xmlns:a16="http://schemas.microsoft.com/office/drawing/2014/main" id="{42A7BB3E-9359-4237-9BC1-276475D9F76C}"/>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9197793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04E83-A4F0-49C5-BB01-F5773509A2B3}"/>
              </a:ext>
            </a:extLst>
          </p:cNvPr>
          <p:cNvSpPr>
            <a:spLocks noGrp="1"/>
          </p:cNvSpPr>
          <p:nvPr>
            <p:ph type="title"/>
          </p:nvPr>
        </p:nvSpPr>
        <p:spPr/>
        <p:txBody>
          <a:bodyPr/>
          <a:lstStyle/>
          <a:p>
            <a:r>
              <a:rPr lang="en-US" dirty="0"/>
              <a:t>CODE</a:t>
            </a:r>
          </a:p>
        </p:txBody>
      </p:sp>
      <p:sp>
        <p:nvSpPr>
          <p:cNvPr id="8" name="Slide Number Placeholder 7">
            <a:extLst>
              <a:ext uri="{FF2B5EF4-FFF2-40B4-BE49-F238E27FC236}">
                <a16:creationId xmlns:a16="http://schemas.microsoft.com/office/drawing/2014/main" id="{E6AC9832-FB01-464A-9824-61887B77997E}"/>
              </a:ext>
            </a:extLst>
          </p:cNvPr>
          <p:cNvSpPr>
            <a:spLocks noGrp="1"/>
          </p:cNvSpPr>
          <p:nvPr>
            <p:ph type="sldNum" sz="quarter" idx="33"/>
          </p:nvPr>
        </p:nvSpPr>
        <p:spPr>
          <a:xfrm>
            <a:off x="11447502" y="6401750"/>
            <a:ext cx="278418" cy="274324"/>
          </a:xfrm>
        </p:spPr>
        <p:txBody>
          <a:bodyPr/>
          <a:lstStyle/>
          <a:p>
            <a:fld id="{19B51A1E-902D-48AF-9020-955120F399B6}" type="slidenum">
              <a:rPr lang="en-US" smtClean="0"/>
              <a:pPr/>
              <a:t>9</a:t>
            </a:fld>
            <a:endParaRPr lang="en-US" dirty="0"/>
          </a:p>
        </p:txBody>
      </p:sp>
      <p:sp>
        <p:nvSpPr>
          <p:cNvPr id="9" name="Rectangle 8">
            <a:extLst>
              <a:ext uri="{FF2B5EF4-FFF2-40B4-BE49-F238E27FC236}">
                <a16:creationId xmlns:a16="http://schemas.microsoft.com/office/drawing/2014/main" id="{263B5310-250C-4430-AC85-C2B0DD8BA352}"/>
              </a:ext>
            </a:extLst>
          </p:cNvPr>
          <p:cNvSpPr/>
          <p:nvPr/>
        </p:nvSpPr>
        <p:spPr>
          <a:xfrm>
            <a:off x="10049522" y="6312023"/>
            <a:ext cx="1305018" cy="4350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Text Placeholder 16">
            <a:extLst>
              <a:ext uri="{FF2B5EF4-FFF2-40B4-BE49-F238E27FC236}">
                <a16:creationId xmlns:a16="http://schemas.microsoft.com/office/drawing/2014/main" id="{416062CF-2EEF-42B8-A535-EFAF4AA82143}"/>
              </a:ext>
            </a:extLst>
          </p:cNvPr>
          <p:cNvSpPr>
            <a:spLocks noGrp="1"/>
          </p:cNvSpPr>
          <p:nvPr>
            <p:ph type="body" sz="quarter" idx="12"/>
          </p:nvPr>
        </p:nvSpPr>
        <p:spPr>
          <a:xfrm>
            <a:off x="432000" y="958788"/>
            <a:ext cx="9198000" cy="5467212"/>
          </a:xfrm>
        </p:spPr>
        <p:txBody>
          <a:bodyPr/>
          <a:lstStyle/>
          <a:p>
            <a:pPr marL="0" indent="0">
              <a:lnSpc>
                <a:spcPct val="100000"/>
              </a:lnSpc>
              <a:spcBef>
                <a:spcPts val="0"/>
              </a:spcBef>
              <a:buNone/>
            </a:pPr>
            <a:r>
              <a:rPr lang="en-IN" sz="1400" dirty="0">
                <a:solidFill>
                  <a:srgbClr val="FF0000"/>
                </a:solidFill>
              </a:rPr>
              <a:t>// Utility function to find maximum of two numbers</a:t>
            </a:r>
          </a:p>
          <a:p>
            <a:pPr marL="0" indent="0">
              <a:lnSpc>
                <a:spcPct val="100000"/>
              </a:lnSpc>
              <a:spcBef>
                <a:spcPts val="0"/>
              </a:spcBef>
              <a:buNone/>
            </a:pPr>
            <a:r>
              <a:rPr lang="en-IN" sz="1400" dirty="0"/>
              <a:t>int max(int x, int y) {</a:t>
            </a:r>
          </a:p>
          <a:p>
            <a:pPr marL="0" indent="0">
              <a:lnSpc>
                <a:spcPct val="100000"/>
              </a:lnSpc>
              <a:spcBef>
                <a:spcPts val="0"/>
              </a:spcBef>
              <a:buNone/>
            </a:pPr>
            <a:r>
              <a:rPr lang="en-IN" sz="1400" dirty="0"/>
              <a:t>	return (x &gt; y) ? x : y;</a:t>
            </a:r>
          </a:p>
          <a:p>
            <a:pPr marL="0" indent="0">
              <a:lnSpc>
                <a:spcPct val="100000"/>
              </a:lnSpc>
              <a:spcBef>
                <a:spcPts val="0"/>
              </a:spcBef>
              <a:buNone/>
            </a:pPr>
            <a:r>
              <a:rPr lang="en-IN" sz="1400" dirty="0"/>
              <a:t>}</a:t>
            </a:r>
          </a:p>
          <a:p>
            <a:pPr marL="0" indent="0">
              <a:lnSpc>
                <a:spcPct val="100000"/>
              </a:lnSpc>
              <a:spcBef>
                <a:spcPts val="0"/>
              </a:spcBef>
              <a:buNone/>
            </a:pPr>
            <a:endParaRPr lang="en-IN" sz="1400" dirty="0"/>
          </a:p>
          <a:p>
            <a:pPr marL="0" indent="0">
              <a:lnSpc>
                <a:spcPct val="100000"/>
              </a:lnSpc>
              <a:spcBef>
                <a:spcPts val="0"/>
              </a:spcBef>
              <a:buNone/>
            </a:pPr>
            <a:r>
              <a:rPr lang="en-IN" sz="1400" dirty="0">
                <a:solidFill>
                  <a:srgbClr val="FF0000"/>
                </a:solidFill>
              </a:rPr>
              <a:t>// Function to find maximum subarray sum using divide and conquer</a:t>
            </a:r>
          </a:p>
          <a:p>
            <a:pPr marL="0" indent="0">
              <a:lnSpc>
                <a:spcPct val="100000"/>
              </a:lnSpc>
              <a:spcBef>
                <a:spcPts val="0"/>
              </a:spcBef>
              <a:buNone/>
            </a:pPr>
            <a:r>
              <a:rPr lang="en-IN" sz="1400" dirty="0"/>
              <a:t>int </a:t>
            </a:r>
            <a:r>
              <a:rPr lang="en-IN" sz="1400" dirty="0" err="1"/>
              <a:t>maximum_sum</a:t>
            </a:r>
            <a:r>
              <a:rPr lang="en-IN" sz="1400" dirty="0"/>
              <a:t>(int A[], int low, int high)</a:t>
            </a:r>
          </a:p>
          <a:p>
            <a:pPr marL="0" indent="0">
              <a:lnSpc>
                <a:spcPct val="100000"/>
              </a:lnSpc>
              <a:spcBef>
                <a:spcPts val="0"/>
              </a:spcBef>
              <a:buNone/>
            </a:pPr>
            <a:r>
              <a:rPr lang="en-IN" sz="1400" dirty="0"/>
              <a:t>{</a:t>
            </a:r>
          </a:p>
          <a:p>
            <a:pPr marL="0" indent="0">
              <a:lnSpc>
                <a:spcPct val="100000"/>
              </a:lnSpc>
              <a:spcBef>
                <a:spcPts val="0"/>
              </a:spcBef>
              <a:buNone/>
            </a:pPr>
            <a:r>
              <a:rPr lang="en-IN" sz="1400" dirty="0"/>
              <a:t>	</a:t>
            </a:r>
            <a:r>
              <a:rPr lang="en-IN" sz="1400" dirty="0">
                <a:solidFill>
                  <a:srgbClr val="FF0000"/>
                </a:solidFill>
              </a:rPr>
              <a:t>// If array contains only one element</a:t>
            </a:r>
          </a:p>
          <a:p>
            <a:pPr marL="0" indent="0">
              <a:lnSpc>
                <a:spcPct val="100000"/>
              </a:lnSpc>
              <a:spcBef>
                <a:spcPts val="0"/>
              </a:spcBef>
              <a:buNone/>
            </a:pPr>
            <a:r>
              <a:rPr lang="en-IN" sz="1400" dirty="0"/>
              <a:t>	if (high == low)</a:t>
            </a:r>
          </a:p>
          <a:p>
            <a:pPr marL="0" indent="0">
              <a:lnSpc>
                <a:spcPct val="100000"/>
              </a:lnSpc>
              <a:spcBef>
                <a:spcPts val="0"/>
              </a:spcBef>
              <a:buNone/>
            </a:pPr>
            <a:r>
              <a:rPr lang="en-IN" sz="1400" dirty="0"/>
              <a:t>		return A[low];</a:t>
            </a:r>
          </a:p>
          <a:p>
            <a:pPr marL="0" indent="0">
              <a:lnSpc>
                <a:spcPct val="100000"/>
              </a:lnSpc>
              <a:spcBef>
                <a:spcPts val="0"/>
              </a:spcBef>
              <a:buNone/>
            </a:pPr>
            <a:endParaRPr lang="en-IN" sz="1400" dirty="0"/>
          </a:p>
          <a:p>
            <a:pPr marL="0" indent="0">
              <a:lnSpc>
                <a:spcPct val="100000"/>
              </a:lnSpc>
              <a:spcBef>
                <a:spcPts val="0"/>
              </a:spcBef>
              <a:buNone/>
            </a:pPr>
            <a:r>
              <a:rPr lang="en-IN" sz="1400" dirty="0"/>
              <a:t>	</a:t>
            </a:r>
            <a:r>
              <a:rPr lang="en-IN" sz="1400" dirty="0">
                <a:solidFill>
                  <a:srgbClr val="FF0000"/>
                </a:solidFill>
              </a:rPr>
              <a:t>// Find middle element of the array</a:t>
            </a:r>
          </a:p>
          <a:p>
            <a:pPr marL="0" indent="0">
              <a:lnSpc>
                <a:spcPct val="100000"/>
              </a:lnSpc>
              <a:spcBef>
                <a:spcPts val="0"/>
              </a:spcBef>
              <a:buNone/>
            </a:pPr>
            <a:r>
              <a:rPr lang="en-IN" sz="1400" dirty="0"/>
              <a:t>	int mid = (low + high) / 2;</a:t>
            </a:r>
          </a:p>
          <a:p>
            <a:pPr marL="0" indent="0">
              <a:lnSpc>
                <a:spcPct val="100000"/>
              </a:lnSpc>
              <a:spcBef>
                <a:spcPts val="0"/>
              </a:spcBef>
              <a:buNone/>
            </a:pPr>
            <a:endParaRPr lang="en-IN" sz="1400" dirty="0"/>
          </a:p>
          <a:p>
            <a:pPr marL="0" indent="0">
              <a:lnSpc>
                <a:spcPct val="100000"/>
              </a:lnSpc>
              <a:spcBef>
                <a:spcPts val="0"/>
              </a:spcBef>
              <a:buNone/>
            </a:pPr>
            <a:r>
              <a:rPr lang="en-IN" sz="1400" dirty="0"/>
              <a:t>	</a:t>
            </a:r>
            <a:r>
              <a:rPr lang="en-IN" sz="1400" dirty="0">
                <a:solidFill>
                  <a:srgbClr val="FF0000"/>
                </a:solidFill>
              </a:rPr>
              <a:t>// Find maximum subarray sum for the left subarray</a:t>
            </a:r>
          </a:p>
          <a:p>
            <a:pPr marL="0" indent="0">
              <a:lnSpc>
                <a:spcPct val="100000"/>
              </a:lnSpc>
              <a:spcBef>
                <a:spcPts val="0"/>
              </a:spcBef>
              <a:buNone/>
            </a:pPr>
            <a:r>
              <a:rPr lang="en-IN" sz="1400" dirty="0">
                <a:solidFill>
                  <a:srgbClr val="FF0000"/>
                </a:solidFill>
              </a:rPr>
              <a:t>	// including the middle element</a:t>
            </a:r>
          </a:p>
          <a:p>
            <a:pPr marL="0" indent="0">
              <a:lnSpc>
                <a:spcPct val="100000"/>
              </a:lnSpc>
              <a:spcBef>
                <a:spcPts val="0"/>
              </a:spcBef>
              <a:buNone/>
            </a:pPr>
            <a:r>
              <a:rPr lang="en-IN" sz="1400" dirty="0"/>
              <a:t>	int </a:t>
            </a:r>
            <a:r>
              <a:rPr lang="en-IN" sz="1400" dirty="0" err="1"/>
              <a:t>left_max</a:t>
            </a:r>
            <a:r>
              <a:rPr lang="en-IN" sz="1400" dirty="0"/>
              <a:t> = INT_MIN;</a:t>
            </a:r>
          </a:p>
          <a:p>
            <a:pPr marL="0" indent="0">
              <a:lnSpc>
                <a:spcPct val="100000"/>
              </a:lnSpc>
              <a:spcBef>
                <a:spcPts val="0"/>
              </a:spcBef>
              <a:buNone/>
            </a:pPr>
            <a:r>
              <a:rPr lang="en-IN" sz="1400" dirty="0"/>
              <a:t>	int sum = 0;</a:t>
            </a:r>
          </a:p>
          <a:p>
            <a:pPr marL="0" indent="0">
              <a:lnSpc>
                <a:spcPct val="100000"/>
              </a:lnSpc>
              <a:spcBef>
                <a:spcPts val="0"/>
              </a:spcBef>
              <a:buNone/>
            </a:pPr>
            <a:r>
              <a:rPr lang="en-IN" sz="1400" dirty="0"/>
              <a:t>	for (int </a:t>
            </a:r>
            <a:r>
              <a:rPr lang="en-IN" sz="1400" dirty="0" err="1"/>
              <a:t>i</a:t>
            </a:r>
            <a:r>
              <a:rPr lang="en-IN" sz="1400" dirty="0"/>
              <a:t> = mid; </a:t>
            </a:r>
            <a:r>
              <a:rPr lang="en-IN" sz="1400" dirty="0" err="1"/>
              <a:t>i</a:t>
            </a:r>
            <a:r>
              <a:rPr lang="en-IN" sz="1400" dirty="0"/>
              <a:t> &gt;= low; </a:t>
            </a:r>
            <a:r>
              <a:rPr lang="en-IN" sz="1400" dirty="0" err="1"/>
              <a:t>i</a:t>
            </a:r>
            <a:r>
              <a:rPr lang="en-IN" sz="1400" dirty="0"/>
              <a:t>--)</a:t>
            </a:r>
          </a:p>
          <a:p>
            <a:pPr marL="0" indent="0">
              <a:lnSpc>
                <a:spcPct val="100000"/>
              </a:lnSpc>
              <a:spcBef>
                <a:spcPts val="0"/>
              </a:spcBef>
              <a:buNone/>
            </a:pPr>
            <a:r>
              <a:rPr lang="en-IN" sz="1400" dirty="0"/>
              <a:t>	{</a:t>
            </a:r>
          </a:p>
          <a:p>
            <a:pPr marL="0" indent="0">
              <a:lnSpc>
                <a:spcPct val="100000"/>
              </a:lnSpc>
              <a:spcBef>
                <a:spcPts val="0"/>
              </a:spcBef>
              <a:buNone/>
            </a:pPr>
            <a:r>
              <a:rPr lang="en-IN" sz="1400" dirty="0"/>
              <a:t>		sum += A[</a:t>
            </a:r>
            <a:r>
              <a:rPr lang="en-IN" sz="1400" dirty="0" err="1"/>
              <a:t>i</a:t>
            </a:r>
            <a:r>
              <a:rPr lang="en-IN" sz="1400" dirty="0"/>
              <a:t>];</a:t>
            </a:r>
          </a:p>
          <a:p>
            <a:pPr marL="0" indent="0">
              <a:lnSpc>
                <a:spcPct val="100000"/>
              </a:lnSpc>
              <a:spcBef>
                <a:spcPts val="0"/>
              </a:spcBef>
              <a:buNone/>
            </a:pPr>
            <a:r>
              <a:rPr lang="en-IN" sz="1400" dirty="0"/>
              <a:t>		if (sum &gt; </a:t>
            </a:r>
            <a:r>
              <a:rPr lang="en-IN" sz="1400" dirty="0" err="1"/>
              <a:t>left_max</a:t>
            </a:r>
            <a:r>
              <a:rPr lang="en-IN" sz="1400" dirty="0"/>
              <a:t>)</a:t>
            </a:r>
          </a:p>
          <a:p>
            <a:pPr marL="0" indent="0">
              <a:lnSpc>
                <a:spcPct val="100000"/>
              </a:lnSpc>
              <a:spcBef>
                <a:spcPts val="0"/>
              </a:spcBef>
              <a:buNone/>
            </a:pPr>
            <a:r>
              <a:rPr lang="en-IN" sz="1400" dirty="0"/>
              <a:t>			</a:t>
            </a:r>
            <a:r>
              <a:rPr lang="en-IN" sz="1400" dirty="0" err="1"/>
              <a:t>left_max</a:t>
            </a:r>
            <a:r>
              <a:rPr lang="en-IN" sz="1400" dirty="0"/>
              <a:t> = sum;</a:t>
            </a:r>
          </a:p>
          <a:p>
            <a:pPr marL="0" indent="0">
              <a:lnSpc>
                <a:spcPct val="100000"/>
              </a:lnSpc>
              <a:spcBef>
                <a:spcPts val="0"/>
              </a:spcBef>
              <a:buNone/>
            </a:pPr>
            <a:r>
              <a:rPr lang="en-IN" sz="1400" dirty="0"/>
              <a:t>	}</a:t>
            </a:r>
          </a:p>
          <a:p>
            <a:pPr marL="0" indent="0">
              <a:lnSpc>
                <a:spcPct val="100000"/>
              </a:lnSpc>
              <a:spcBef>
                <a:spcPts val="0"/>
              </a:spcBef>
              <a:buNone/>
            </a:pPr>
            <a:endParaRPr lang="en-IN" sz="1200" dirty="0"/>
          </a:p>
          <a:p>
            <a:pPr marL="0" indent="0">
              <a:lnSpc>
                <a:spcPct val="100000"/>
              </a:lnSpc>
              <a:spcBef>
                <a:spcPts val="0"/>
              </a:spcBef>
              <a:buNone/>
            </a:pPr>
            <a:r>
              <a:rPr lang="en-IN" sz="1200" dirty="0"/>
              <a:t>	</a:t>
            </a:r>
          </a:p>
        </p:txBody>
      </p:sp>
    </p:spTree>
    <p:extLst>
      <p:ext uri="{BB962C8B-B14F-4D97-AF65-F5344CB8AC3E}">
        <p14:creationId xmlns:p14="http://schemas.microsoft.com/office/powerpoint/2010/main" val="401908789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theme/theme1.xml><?xml version="1.0" encoding="utf-8"?>
<a:theme xmlns:a="http://schemas.openxmlformats.org/drawingml/2006/main" name="Office Theme">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on1" id="{C84B30EC-0085-4B02-B549-85261AA7A7FD}" vid="{B38EAA63-7B49-47D5-A9B8-CCF1CC9145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E1D8AE1-AF50-4238-9545-788684540ABB}">
  <ds:schemaRefs>
    <ds:schemaRef ds:uri="http://schemas.microsoft.com/sharepoint/v3/contenttype/forms"/>
  </ds:schemaRefs>
</ds:datastoreItem>
</file>

<file path=customXml/itemProps2.xml><?xml version="1.0" encoding="utf-8"?>
<ds:datastoreItem xmlns:ds="http://schemas.openxmlformats.org/officeDocument/2006/customXml" ds:itemID="{1B15BD18-190D-4514-9BDF-0746D033B57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19935D-ADE6-42ED-B568-839405AD6AB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Minimalist color presentation</Template>
  <TotalTime>0</TotalTime>
  <Words>4621</Words>
  <Application>Microsoft Office PowerPoint</Application>
  <PresentationFormat>Widescreen</PresentationFormat>
  <Paragraphs>593</Paragraphs>
  <Slides>45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45</vt:i4>
      </vt:variant>
    </vt:vector>
  </HeadingPairs>
  <TitlesOfParts>
    <vt:vector size="52" baseType="lpstr">
      <vt:lpstr>Arial</vt:lpstr>
      <vt:lpstr>Calibri</vt:lpstr>
      <vt:lpstr>Consolas</vt:lpstr>
      <vt:lpstr>Corbel</vt:lpstr>
      <vt:lpstr>Times New Roman</vt:lpstr>
      <vt:lpstr>Wingdings</vt:lpstr>
      <vt:lpstr>Office Theme</vt:lpstr>
      <vt:lpstr>  DESIGN AND ANALYSIS      OF     ALGORITHMS</vt:lpstr>
      <vt:lpstr>Contents</vt:lpstr>
      <vt:lpstr>Divide and conquer</vt:lpstr>
      <vt:lpstr>INTRODUCTION</vt:lpstr>
      <vt:lpstr>INTRODUCTION</vt:lpstr>
      <vt:lpstr>Problem Statement</vt:lpstr>
      <vt:lpstr>SOLUTION  APPROACH </vt:lpstr>
      <vt:lpstr>SOLUTION  APPROACH </vt:lpstr>
      <vt:lpstr>CODE</vt:lpstr>
      <vt:lpstr>CODE</vt:lpstr>
      <vt:lpstr>BACKTRACKING</vt:lpstr>
      <vt:lpstr>INTRODUCTION</vt:lpstr>
      <vt:lpstr>INTRODUCTION</vt:lpstr>
      <vt:lpstr>Problem Statement</vt:lpstr>
      <vt:lpstr>SOLUTION  APPROACH </vt:lpstr>
      <vt:lpstr>SOLUTION  APPROACH </vt:lpstr>
      <vt:lpstr>CODE</vt:lpstr>
      <vt:lpstr>CODE</vt:lpstr>
      <vt:lpstr>CODE</vt:lpstr>
      <vt:lpstr>GREEDY METHOD</vt:lpstr>
      <vt:lpstr>INTRODUCTION</vt:lpstr>
      <vt:lpstr>INTRODUCTION</vt:lpstr>
      <vt:lpstr>Problem Statement</vt:lpstr>
      <vt:lpstr>SOLUTION  APPROACH </vt:lpstr>
      <vt:lpstr>CODE</vt:lpstr>
      <vt:lpstr>CODE</vt:lpstr>
      <vt:lpstr>Slide Title</vt:lpstr>
      <vt:lpstr>INTRODUCTION</vt:lpstr>
      <vt:lpstr>INTRODUCTION</vt:lpstr>
      <vt:lpstr>Problem Statement</vt:lpstr>
      <vt:lpstr>SOLUTION  APPROACH </vt:lpstr>
      <vt:lpstr>SOLUTION  APPROACH </vt:lpstr>
      <vt:lpstr>SOLUTION  APPROACH </vt:lpstr>
      <vt:lpstr>SOLUTION  APPROACH </vt:lpstr>
      <vt:lpstr>SOLUTION  APPROACH </vt:lpstr>
      <vt:lpstr>CODE</vt:lpstr>
      <vt:lpstr>Branch and bound</vt:lpstr>
      <vt:lpstr>INTRODUCTION</vt:lpstr>
      <vt:lpstr>Problem Statement</vt:lpstr>
      <vt:lpstr>SOLUTION  APPROACH </vt:lpstr>
      <vt:lpstr>SOLUTION  APPROACH </vt:lpstr>
      <vt:lpstr>CODE</vt:lpstr>
      <vt:lpstr>CODE</vt:lpstr>
      <vt:lpstr>CODE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2020-03-27T06:29:03Z</dcterms:created>
  <dcterms:modified xsi:type="dcterms:W3CDTF">2020-04-16T15:09:48Z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